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sldIdLst>
    <p:sldId id="292" r:id="rId3"/>
    <p:sldId id="309" r:id="rId4"/>
    <p:sldId id="310" r:id="rId5"/>
    <p:sldId id="311" r:id="rId6"/>
    <p:sldId id="313" r:id="rId7"/>
    <p:sldId id="283" r:id="rId8"/>
    <p:sldId id="287" r:id="rId9"/>
    <p:sldId id="284" r:id="rId10"/>
    <p:sldId id="286" r:id="rId11"/>
    <p:sldId id="285" r:id="rId12"/>
    <p:sldId id="294" r:id="rId13"/>
    <p:sldId id="2912" r:id="rId14"/>
  </p:sldIdLst>
  <p:sldSz cx="10691813" cy="7559675"/>
  <p:notesSz cx="6797675" cy="9928225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амыш Екатерина Ивановна" initials="КЕИ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2212"/>
    <a:srgbClr val="CC3300"/>
    <a:srgbClr val="F64F2E"/>
    <a:srgbClr val="580000"/>
    <a:srgbClr val="F7F2E5"/>
    <a:srgbClr val="FF3300"/>
    <a:srgbClr val="FF0000"/>
    <a:srgbClr val="E02E0A"/>
    <a:srgbClr val="ED5338"/>
    <a:srgbClr val="4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182" y="-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6D23A340-B618-401F-BA4C-01D4A87E068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166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221F57-8632-4868-A87D-C730AFEF3D5A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0288" y="1241425"/>
            <a:ext cx="4737100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78375"/>
            <a:ext cx="5437188" cy="39084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712" y="4400515"/>
            <a:ext cx="5486057" cy="36001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4" name="TextShape 3"/>
          <p:cNvSpPr txBox="1"/>
          <p:nvPr/>
        </p:nvSpPr>
        <p:spPr>
          <a:xfrm>
            <a:off x="3884731" y="8685314"/>
            <a:ext cx="2971296" cy="458553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70A7EE6-976F-40F4-8EC9-C8952AC5507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8489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712" y="4400515"/>
            <a:ext cx="5486057" cy="36001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4" name="TextShape 3"/>
          <p:cNvSpPr txBox="1"/>
          <p:nvPr/>
        </p:nvSpPr>
        <p:spPr>
          <a:xfrm>
            <a:off x="3884731" y="8685314"/>
            <a:ext cx="2971296" cy="458553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70A7EE6-976F-40F4-8EC9-C8952AC5507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711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712" y="4400515"/>
            <a:ext cx="5486057" cy="36001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4" name="TextShape 3"/>
          <p:cNvSpPr txBox="1"/>
          <p:nvPr/>
        </p:nvSpPr>
        <p:spPr>
          <a:xfrm>
            <a:off x="3884731" y="8685314"/>
            <a:ext cx="2971296" cy="458553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70A7EE6-976F-40F4-8EC9-C8952AC5507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1886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415D22-9E0B-4BA0-AEC4-ED6AC296FC58}" type="slidenum">
              <a:rPr lang="ru-RU"/>
              <a:pPr/>
              <a:t>5</a:t>
            </a:fld>
            <a:endParaRPr lang="ru-RU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0288" y="1241425"/>
            <a:ext cx="4737100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78375"/>
            <a:ext cx="5437188" cy="39084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69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E924DE-9B92-4534-AA3D-B4A153E27A0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8A24E9-EDA5-4995-ACCC-3B8E78574D5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0175" y="1236663"/>
            <a:ext cx="2405063" cy="49149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1236663"/>
            <a:ext cx="7062787" cy="49149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C88FA8-ACBF-4EFE-A385-13C53FDD337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1236663"/>
            <a:ext cx="9086850" cy="26304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735013" y="7007225"/>
            <a:ext cx="2403475" cy="40005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7551738" y="7007225"/>
            <a:ext cx="2403475" cy="400050"/>
          </a:xfrm>
        </p:spPr>
        <p:txBody>
          <a:bodyPr/>
          <a:lstStyle>
            <a:lvl1pPr>
              <a:defRPr/>
            </a:lvl1pPr>
          </a:lstStyle>
          <a:p>
            <a:fld id="{21C4F633-5922-4C74-B84D-FF82B59819A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01720" y="1237320"/>
            <a:ext cx="9087840" cy="2631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1818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AF2EF2-665B-410B-B85F-AB2FBF1AD9B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59DD59-495C-487F-B2E1-B01B157BB85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58E6C6-286B-4852-8D00-0F020B383B8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4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3900" cy="4794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1E18EB-8544-49FA-9261-297F3DA3DEF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109D33-8E48-4077-A49A-6707D9F6248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41E117-9854-45AF-8241-8716C59006A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ABB122-336C-4DE3-8B88-304A84BD923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A12FB6-B516-4A89-87F1-48F1A0F0D23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43E847-B609-4006-BBDA-F8BAE8099CE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70E988-9C83-40BF-BFDE-CA8BFB776CA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26D8C0-6505-4A9A-9715-263E97EBE79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0163" y="403225"/>
            <a:ext cx="2305050" cy="6403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2750" cy="6403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01BBE2-7077-4C0F-BDC4-17C9F9462AD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498AE9-0A70-4516-83B6-C07DA3FE8A5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988" y="1768475"/>
            <a:ext cx="4733925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1313" y="1768475"/>
            <a:ext cx="4733925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3F0978-22E6-4486-B337-5F7679904E2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3CAAF6-1E82-48E2-BF60-066CEAB61BB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FC0295-E07A-423E-BFD4-85A3B5C5636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B06ED9-68D1-4E4E-8119-B2734740407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403923-1FA6-496E-B155-0CF94398AD5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10D9AC-6063-4833-A69A-4D5C2CFC000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10110788" y="7070725"/>
            <a:ext cx="419100" cy="419100"/>
          </a:xfrm>
          <a:custGeom>
            <a:avLst/>
            <a:gdLst>
              <a:gd name="G0" fmla="*/ 1164 1 2"/>
              <a:gd name="G1" fmla="*/ 1 48365 11520"/>
              <a:gd name="G2" fmla="*/ G1 32767 1"/>
              <a:gd name="G3" fmla="*/ G2 1 32767"/>
              <a:gd name="G4" fmla="cos G0 G3"/>
              <a:gd name="G5" fmla="*/ 1164 1 2"/>
              <a:gd name="G6" fmla="*/ 1 48365 11520"/>
              <a:gd name="G7" fmla="*/ G6 32767 1"/>
              <a:gd name="G8" fmla="*/ G7 1 32767"/>
              <a:gd name="G9" fmla="sin G5 G8"/>
              <a:gd name="G10" fmla="*/ 1164 1 2"/>
              <a:gd name="G11" fmla="+- G10 0 G4"/>
              <a:gd name="G12" fmla="+- G10 G4 0"/>
              <a:gd name="G13" fmla="+- G12 0 0"/>
              <a:gd name="G14" fmla="*/ 1164 1 2"/>
              <a:gd name="G15" fmla="+- G14 0 G9"/>
              <a:gd name="G16" fmla="+- G14 G9 0"/>
              <a:gd name="G17" fmla="+- G16 0 0"/>
              <a:gd name="G18" fmla="+- 1164 0 0"/>
              <a:gd name="G19" fmla="+- 1164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582"/>
                </a:moveTo>
                <a:lnTo>
                  <a:pt x="582" y="582"/>
                </a:lnTo>
                <a:lnTo>
                  <a:pt x="180" y="90"/>
                </a:lnTo>
                <a:lnTo>
                  <a:pt x="582" y="582"/>
                </a:lnTo>
                <a:lnTo>
                  <a:pt x="270" y="90"/>
                </a:lnTo>
                <a:close/>
              </a:path>
            </a:pathLst>
          </a:custGeom>
          <a:solidFill>
            <a:srgbClr val="F7F2E5"/>
          </a:solidFill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090150" y="7127875"/>
            <a:ext cx="461963" cy="277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449263" algn="l"/>
              </a:tabLst>
            </a:pPr>
            <a:fld id="{ABB4B069-7AA6-412F-8F62-5B8DD2B468FD}" type="slidenum">
              <a:rPr lang="ru-RU" sz="1200">
                <a:solidFill>
                  <a:srgbClr val="562212"/>
                </a:solidFill>
                <a:latin typeface="Calibri" charset="0"/>
              </a:rPr>
              <a:pPr algn="ctr" hangingPunct="1">
                <a:lnSpc>
                  <a:spcPct val="100000"/>
                </a:lnSpc>
                <a:tabLst>
                  <a:tab pos="449263" algn="l"/>
                </a:tabLst>
              </a:pPr>
              <a:t>‹#›</a:t>
            </a:fld>
            <a:endParaRPr lang="ru-RU" sz="1200" dirty="0">
              <a:solidFill>
                <a:srgbClr val="562212"/>
              </a:solidFill>
              <a:latin typeface="Calibri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1236663"/>
            <a:ext cx="9086850" cy="2630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735013" y="7007225"/>
            <a:ext cx="2403475" cy="400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3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541713" y="7007225"/>
            <a:ext cx="3608387" cy="401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551738" y="7007225"/>
            <a:ext cx="2403475" cy="400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fld id="{55999EEE-ED30-4B7C-BAEC-DDA23975CC39}" type="slidenum">
              <a:rPr lang="ru-RU"/>
              <a:pPr/>
              <a:t>‹#›</a:t>
            </a:fld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096375" y="349250"/>
            <a:ext cx="1277938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36613" y="358775"/>
            <a:ext cx="552450" cy="117475"/>
          </a:xfrm>
          <a:prstGeom prst="rect">
            <a:avLst/>
          </a:prstGeom>
          <a:solidFill>
            <a:srgbClr val="ED5338"/>
          </a:solidFill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8475"/>
            <a:ext cx="9620250" cy="4383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9842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щёлкните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  <p:sldLayoutId id="2147483686" r:id="rId13"/>
  </p:sldLayoutIdLst>
  <p:hf sldNum="0" hdr="0" ftr="0"/>
  <p:txStyles>
    <p:titleStyle>
      <a:lvl1pPr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75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75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75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75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0110788" y="7070725"/>
            <a:ext cx="419100" cy="419100"/>
          </a:xfrm>
          <a:custGeom>
            <a:avLst/>
            <a:gdLst>
              <a:gd name="G0" fmla="*/ 1164 1 2"/>
              <a:gd name="G1" fmla="*/ 1 48365 11520"/>
              <a:gd name="G2" fmla="*/ G1 32767 1"/>
              <a:gd name="G3" fmla="*/ G2 1 32767"/>
              <a:gd name="G4" fmla="cos G0 G3"/>
              <a:gd name="G5" fmla="*/ 1164 1 2"/>
              <a:gd name="G6" fmla="*/ 1 48365 11520"/>
              <a:gd name="G7" fmla="*/ G6 32767 1"/>
              <a:gd name="G8" fmla="*/ G7 1 32767"/>
              <a:gd name="G9" fmla="sin G5 G8"/>
              <a:gd name="G10" fmla="*/ 1164 1 2"/>
              <a:gd name="G11" fmla="+- G10 0 G4"/>
              <a:gd name="G12" fmla="+- G10 G4 0"/>
              <a:gd name="G13" fmla="+- G12 0 0"/>
              <a:gd name="G14" fmla="*/ 1164 1 2"/>
              <a:gd name="G15" fmla="+- G14 0 G9"/>
              <a:gd name="G16" fmla="+- G14 G9 0"/>
              <a:gd name="G17" fmla="+- G16 0 0"/>
              <a:gd name="G18" fmla="+- 1164 0 0"/>
              <a:gd name="G19" fmla="+- 1164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582"/>
                </a:moveTo>
                <a:lnTo>
                  <a:pt x="582" y="582"/>
                </a:lnTo>
                <a:lnTo>
                  <a:pt x="180" y="90"/>
                </a:lnTo>
                <a:lnTo>
                  <a:pt x="582" y="582"/>
                </a:lnTo>
                <a:lnTo>
                  <a:pt x="270" y="90"/>
                </a:lnTo>
                <a:close/>
              </a:path>
            </a:pathLst>
          </a:custGeom>
          <a:solidFill>
            <a:srgbClr val="F7F2E5"/>
          </a:solidFill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090150" y="7127875"/>
            <a:ext cx="461963" cy="277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449263" algn="l"/>
              </a:tabLst>
            </a:pPr>
            <a:fld id="{B04596D7-C571-4155-A7F4-D17B7BD2DE97}" type="slidenum">
              <a:rPr lang="ru-RU" sz="1200">
                <a:solidFill>
                  <a:srgbClr val="562212"/>
                </a:solidFill>
                <a:latin typeface="Calibri" charset="0"/>
              </a:rPr>
              <a:pPr algn="ctr" hangingPunct="1">
                <a:lnSpc>
                  <a:spcPct val="100000"/>
                </a:lnSpc>
                <a:tabLst>
                  <a:tab pos="449263" algn="l"/>
                </a:tabLst>
              </a:pPr>
              <a:t>‹#›</a:t>
            </a:fld>
            <a:endParaRPr lang="ru-RU" sz="1200" dirty="0">
              <a:solidFill>
                <a:srgbClr val="562212"/>
              </a:solidFill>
              <a:latin typeface="Calibri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35013" y="403225"/>
            <a:ext cx="9220200" cy="1458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13" y="2012950"/>
            <a:ext cx="9220200" cy="4794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Образец текста</a:t>
            </a:r>
          </a:p>
          <a:p>
            <a:pPr lvl="1"/>
            <a:r>
              <a:rPr lang="en-GB"/>
              <a:t>Второй уровень</a:t>
            </a:r>
          </a:p>
          <a:p>
            <a:pPr lvl="2"/>
            <a:r>
              <a:rPr lang="en-GB"/>
              <a:t>Третий уровень</a:t>
            </a:r>
          </a:p>
          <a:p>
            <a:pPr lvl="3"/>
            <a:r>
              <a:rPr lang="en-GB"/>
              <a:t>Четвертый уровень</a:t>
            </a:r>
          </a:p>
          <a:p>
            <a:pPr lvl="4"/>
            <a:r>
              <a:rPr lang="en-GB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735013" y="7007225"/>
            <a:ext cx="2403475" cy="400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3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541713" y="7007225"/>
            <a:ext cx="3608387" cy="401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551738" y="7007225"/>
            <a:ext cx="2403475" cy="400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fld id="{D4671258-6E66-40B0-A2E4-77CE56BC3486}" type="slidenum">
              <a:rPr lang="ru-RU"/>
              <a:pPr/>
              <a:t>‹#›</a:t>
            </a:fld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096375" y="349250"/>
            <a:ext cx="1277938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36613" y="358775"/>
            <a:ext cx="552450" cy="117475"/>
          </a:xfrm>
          <a:prstGeom prst="rect">
            <a:avLst/>
          </a:prstGeom>
          <a:solidFill>
            <a:srgbClr val="ED5338"/>
          </a:solidFill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75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75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75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75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sv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0.png"/><Relationship Id="rId9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10.sv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 t="29636" r="25089"/>
          <a:stretch>
            <a:fillRect/>
          </a:stretch>
        </p:blipFill>
        <p:spPr bwMode="auto">
          <a:xfrm>
            <a:off x="4065951" y="-119940"/>
            <a:ext cx="6645275" cy="62388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6028785" y="-158750"/>
            <a:ext cx="1854200" cy="1852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01675" y="314325"/>
            <a:ext cx="812800" cy="217488"/>
          </a:xfrm>
          <a:prstGeom prst="rect">
            <a:avLst/>
          </a:prstGeom>
          <a:solidFill>
            <a:srgbClr val="FFFFFF"/>
          </a:solidFill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58863" y="419100"/>
            <a:ext cx="3525837" cy="661988"/>
            <a:chOff x="667" y="264"/>
            <a:chExt cx="2221" cy="417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7" y="264"/>
              <a:ext cx="381" cy="41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1144" y="335"/>
              <a:ext cx="1744" cy="29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hangingPunct="1">
                <a:lnSpc>
                  <a:spcPct val="120000"/>
                </a:lnSpc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r>
                <a:rPr lang="ru-RU" sz="1100" dirty="0">
                  <a:solidFill>
                    <a:srgbClr val="262626"/>
                  </a:solidFill>
                </a:rPr>
                <a:t>МИНИСТЕРСТВО ЭКОНОМИЧЕСКОГО РАЗВИТИЯ РОССИЙСКОЙ ФЕДЕРАЦИИ</a:t>
              </a:r>
            </a:p>
          </p:txBody>
        </p:sp>
      </p:grp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0012363" y="7085013"/>
            <a:ext cx="565150" cy="379412"/>
          </a:xfrm>
          <a:prstGeom prst="rect">
            <a:avLst/>
          </a:prstGeom>
          <a:solidFill>
            <a:srgbClr val="FFFFFF"/>
          </a:solidFill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73532" y="2353918"/>
            <a:ext cx="8767763" cy="2579687"/>
            <a:chOff x="782" y="1313"/>
            <a:chExt cx="5523" cy="1625"/>
          </a:xfrm>
        </p:grpSpPr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6"/>
            <a:srcRect l="82863"/>
            <a:stretch>
              <a:fillRect/>
            </a:stretch>
          </p:blipFill>
          <p:spPr bwMode="auto">
            <a:xfrm>
              <a:off x="5339" y="1313"/>
              <a:ext cx="966" cy="162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82" y="1618"/>
              <a:ext cx="4681" cy="8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8932863" y="257175"/>
            <a:ext cx="1533525" cy="525463"/>
          </a:xfrm>
          <a:prstGeom prst="rect">
            <a:avLst/>
          </a:prstGeom>
          <a:solidFill>
            <a:srgbClr val="FFFFFF"/>
          </a:solidFill>
          <a:ln w="12600" cap="flat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7634288" y="468313"/>
            <a:ext cx="2770187" cy="6016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 hangingPunct="1">
              <a:lnSpc>
                <a:spcPct val="12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ru-RU" sz="1400" dirty="0">
                <a:solidFill>
                  <a:srgbClr val="562212"/>
                </a:solidFill>
                <a:latin typeface="Arial Black" pitchFamily="32" charset="0"/>
              </a:rPr>
              <a:t/>
            </a:r>
            <a:br>
              <a:rPr lang="ru-RU" sz="1400" dirty="0">
                <a:solidFill>
                  <a:srgbClr val="562212"/>
                </a:solidFill>
                <a:latin typeface="Arial Black" pitchFamily="32" charset="0"/>
              </a:rPr>
            </a:br>
            <a:endParaRPr lang="ru-RU" sz="1400" dirty="0">
              <a:solidFill>
                <a:srgbClr val="562212"/>
              </a:solidFill>
              <a:latin typeface="Arial Black" pitchFamily="3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1DDD43-7931-A9C7-7B18-479359BB83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402" y="5565971"/>
            <a:ext cx="5544616" cy="806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7AA1B4-7B64-0A31-788F-E7559DD9CBD6}"/>
              </a:ext>
            </a:extLst>
          </p:cNvPr>
          <p:cNvSpPr txBox="1"/>
          <p:nvPr/>
        </p:nvSpPr>
        <p:spPr>
          <a:xfrm>
            <a:off x="685625" y="5705403"/>
            <a:ext cx="5355076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1">
              <a:lnSpc>
                <a:spcPct val="10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ru-RU" sz="2400" b="1" dirty="0">
                <a:solidFill>
                  <a:srgbClr val="FFFFFF"/>
                </a:solidFill>
              </a:rPr>
              <a:t>Меры поддержки 2023 год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89D9692D-BA01-4D9E-B283-4E01BAEDF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85" y="5996691"/>
            <a:ext cx="4754624" cy="147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CustomShape 33">
            <a:extLst>
              <a:ext uri="{FF2B5EF4-FFF2-40B4-BE49-F238E27FC236}">
                <a16:creationId xmlns:a16="http://schemas.microsoft.com/office/drawing/2014/main" xmlns="" id="{D32BF59E-2FA4-4215-9AB1-EF1BE1428D5D}"/>
              </a:ext>
            </a:extLst>
          </p:cNvPr>
          <p:cNvSpPr/>
          <p:nvPr/>
        </p:nvSpPr>
        <p:spPr>
          <a:xfrm>
            <a:off x="882424" y="2587226"/>
            <a:ext cx="380252" cy="208726"/>
          </a:xfrm>
          <a:prstGeom prst="round2Same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104" name="CustomShape 33">
            <a:extLst>
              <a:ext uri="{FF2B5EF4-FFF2-40B4-BE49-F238E27FC236}">
                <a16:creationId xmlns:a16="http://schemas.microsoft.com/office/drawing/2014/main" xmlns="" id="{CAB0426A-DDFC-41B6-8BF8-2DD4BEB9F55B}"/>
              </a:ext>
            </a:extLst>
          </p:cNvPr>
          <p:cNvSpPr/>
          <p:nvPr/>
        </p:nvSpPr>
        <p:spPr>
          <a:xfrm>
            <a:off x="709086" y="4041356"/>
            <a:ext cx="204535" cy="283241"/>
          </a:xfrm>
          <a:prstGeom prst="round2Same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b="0" strike="noStrike" spc="-1" dirty="0">
              <a:latin typeface="Arial"/>
            </a:endParaRPr>
          </a:p>
        </p:txBody>
      </p:sp>
      <p:grpSp>
        <p:nvGrpSpPr>
          <p:cNvPr id="105" name="Group 29">
            <a:extLst>
              <a:ext uri="{FF2B5EF4-FFF2-40B4-BE49-F238E27FC236}">
                <a16:creationId xmlns:a16="http://schemas.microsoft.com/office/drawing/2014/main" xmlns="" id="{AD1D9AF3-68B8-419D-A221-B857B95A0740}"/>
              </a:ext>
            </a:extLst>
          </p:cNvPr>
          <p:cNvGrpSpPr/>
          <p:nvPr/>
        </p:nvGrpSpPr>
        <p:grpSpPr>
          <a:xfrm>
            <a:off x="751157" y="4911682"/>
            <a:ext cx="6019657" cy="306879"/>
            <a:chOff x="770040" y="1880993"/>
            <a:chExt cx="4127626" cy="794433"/>
          </a:xfrm>
        </p:grpSpPr>
        <p:sp>
          <p:nvSpPr>
            <p:cNvPr id="110" name="CustomShape 33">
              <a:extLst>
                <a:ext uri="{FF2B5EF4-FFF2-40B4-BE49-F238E27FC236}">
                  <a16:creationId xmlns:a16="http://schemas.microsoft.com/office/drawing/2014/main" xmlns="" id="{53AC5D63-6933-4BE7-BBB3-20DF61598DE4}"/>
                </a:ext>
              </a:extLst>
            </p:cNvPr>
            <p:cNvSpPr/>
            <p:nvPr/>
          </p:nvSpPr>
          <p:spPr>
            <a:xfrm>
              <a:off x="830758" y="1978639"/>
              <a:ext cx="234870" cy="520017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b="0" strike="noStrike" spc="-1" dirty="0">
                <a:latin typeface="Arial"/>
              </a:endParaRPr>
            </a:p>
          </p:txBody>
        </p:sp>
        <p:sp>
          <p:nvSpPr>
            <p:cNvPr id="107" name="CustomShape 34">
              <a:extLst>
                <a:ext uri="{FF2B5EF4-FFF2-40B4-BE49-F238E27FC236}">
                  <a16:creationId xmlns:a16="http://schemas.microsoft.com/office/drawing/2014/main" xmlns="" id="{DD810592-9035-4A81-A027-12C69A2319A4}"/>
                </a:ext>
              </a:extLst>
            </p:cNvPr>
            <p:cNvSpPr/>
            <p:nvPr/>
          </p:nvSpPr>
          <p:spPr>
            <a:xfrm>
              <a:off x="770040" y="1880993"/>
              <a:ext cx="4127626" cy="794433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b="1" strike="noStrike" spc="-1" dirty="0">
                  <a:solidFill>
                    <a:srgbClr val="562212"/>
                  </a:solidFill>
                  <a:latin typeface="Arial"/>
                </a:rPr>
                <a:t> 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cxnSp>
        <p:nvCxnSpPr>
          <p:cNvPr id="267" name="Прямая соединительная линия 266">
            <a:extLst>
              <a:ext uri="{FF2B5EF4-FFF2-40B4-BE49-F238E27FC236}">
                <a16:creationId xmlns:a16="http://schemas.microsoft.com/office/drawing/2014/main" xmlns="" id="{57F61EE9-7460-43A8-B8A2-DBA610143780}"/>
              </a:ext>
            </a:extLst>
          </p:cNvPr>
          <p:cNvCxnSpPr>
            <a:cxnSpLocks/>
          </p:cNvCxnSpPr>
          <p:nvPr/>
        </p:nvCxnSpPr>
        <p:spPr>
          <a:xfrm>
            <a:off x="5791218" y="848104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>
            <a:extLst>
              <a:ext uri="{FF2B5EF4-FFF2-40B4-BE49-F238E27FC236}">
                <a16:creationId xmlns:a16="http://schemas.microsoft.com/office/drawing/2014/main" xmlns="" id="{8F7DD69E-0A21-4F65-94A2-59AC5099F82D}"/>
              </a:ext>
            </a:extLst>
          </p:cNvPr>
          <p:cNvCxnSpPr>
            <a:cxnSpLocks/>
          </p:cNvCxnSpPr>
          <p:nvPr/>
        </p:nvCxnSpPr>
        <p:spPr>
          <a:xfrm>
            <a:off x="5791218" y="930645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9AD0D1A-5BE6-444C-9F07-F5710AD3B069}"/>
              </a:ext>
            </a:extLst>
          </p:cNvPr>
          <p:cNvSpPr txBox="1"/>
          <p:nvPr/>
        </p:nvSpPr>
        <p:spPr>
          <a:xfrm>
            <a:off x="940397" y="2009087"/>
            <a:ext cx="4697834" cy="4901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562212"/>
                </a:solidFill>
              </a:rPr>
              <a:t>Оказание услуг в сфере общего, дошкольного и дополнительного образования,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i="1" dirty="0">
              <a:solidFill>
                <a:srgbClr val="56221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562212"/>
                </a:solidFill>
              </a:rPr>
              <a:t>Культурно-просветительская деятельность (деятельность частных музеев, театров, библиотек, школ-студий, творческих мастерских, ботанических и зоологических садов, домов культуры, домов народного творчества),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i="1" dirty="0">
              <a:solidFill>
                <a:srgbClr val="56221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562212"/>
                </a:solidFill>
              </a:rPr>
              <a:t>Организация отдыха и оздоровления детей инвалидов и пенсионеров,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i="1" dirty="0">
              <a:solidFill>
                <a:srgbClr val="56221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562212"/>
                </a:solidFill>
              </a:rPr>
              <a:t>Оказание психолого-педагогических услуг, направленных на укрепление семьи, обеспечения семейного воспитания детей и поддержку материнства и детства,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i="1" dirty="0">
              <a:solidFill>
                <a:srgbClr val="56221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562212"/>
                </a:solidFill>
              </a:rPr>
              <a:t>Деятельность по оказанию услуг, направленных на развитие межнационального сотрудничества, сохранение 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562212"/>
                </a:solidFill>
              </a:rPr>
              <a:t>защиту самобытности, культуры,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562212"/>
                </a:solidFill>
              </a:rPr>
              <a:t> языков и традиций народов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562212"/>
                </a:solidFill>
              </a:rPr>
              <a:t> Российской Федерации.</a:t>
            </a:r>
          </a:p>
        </p:txBody>
      </p:sp>
      <p:grpSp>
        <p:nvGrpSpPr>
          <p:cNvPr id="26" name="Group 29">
            <a:extLst>
              <a:ext uri="{FF2B5EF4-FFF2-40B4-BE49-F238E27FC236}">
                <a16:creationId xmlns:a16="http://schemas.microsoft.com/office/drawing/2014/main" xmlns="" id="{55019D2B-0EF1-43FD-8D1D-301BF21BC363}"/>
              </a:ext>
            </a:extLst>
          </p:cNvPr>
          <p:cNvGrpSpPr/>
          <p:nvPr/>
        </p:nvGrpSpPr>
        <p:grpSpPr>
          <a:xfrm>
            <a:off x="1047472" y="854483"/>
            <a:ext cx="9053227" cy="859113"/>
            <a:chOff x="900672" y="1483421"/>
            <a:chExt cx="4990726" cy="2010737"/>
          </a:xfrm>
        </p:grpSpPr>
        <p:sp>
          <p:nvSpPr>
            <p:cNvPr id="27" name="CustomShape 32">
              <a:extLst>
                <a:ext uri="{FF2B5EF4-FFF2-40B4-BE49-F238E27FC236}">
                  <a16:creationId xmlns:a16="http://schemas.microsoft.com/office/drawing/2014/main" xmlns="" id="{9408F120-9413-4E76-874A-A2CD496951ED}"/>
                </a:ext>
              </a:extLst>
            </p:cNvPr>
            <p:cNvSpPr/>
            <p:nvPr/>
          </p:nvSpPr>
          <p:spPr>
            <a:xfrm>
              <a:off x="900672" y="1793191"/>
              <a:ext cx="4990726" cy="1646020"/>
            </a:xfrm>
            <a:prstGeom prst="round1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" name="CustomShape 34">
              <a:extLst>
                <a:ext uri="{FF2B5EF4-FFF2-40B4-BE49-F238E27FC236}">
                  <a16:creationId xmlns:a16="http://schemas.microsoft.com/office/drawing/2014/main" xmlns="" id="{F49F3DF3-C26B-4988-848F-843B27071DF3}"/>
                </a:ext>
              </a:extLst>
            </p:cNvPr>
            <p:cNvSpPr/>
            <p:nvPr/>
          </p:nvSpPr>
          <p:spPr>
            <a:xfrm>
              <a:off x="1209441" y="1483421"/>
              <a:ext cx="4649052" cy="2010737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strike="noStrike" spc="-1" dirty="0">
                  <a:solidFill>
                    <a:schemeClr val="bg1"/>
                  </a:solidFill>
                  <a:latin typeface="Arial"/>
                </a:rPr>
                <a:t>Приоритетные сферы деятельности социального предпринимательства: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9AD0D1A-5BE6-444C-9F07-F5710AD3B069}"/>
              </a:ext>
            </a:extLst>
          </p:cNvPr>
          <p:cNvSpPr txBox="1"/>
          <p:nvPr/>
        </p:nvSpPr>
        <p:spPr>
          <a:xfrm>
            <a:off x="6063930" y="1936255"/>
            <a:ext cx="4229131" cy="4300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562212"/>
                </a:solidFill>
              </a:rPr>
              <a:t>Оказание социально-бытовых услуг, направленных на поддержание жизнедеятельности в быту;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i="1" dirty="0">
              <a:solidFill>
                <a:srgbClr val="56221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562212"/>
                </a:solidFill>
              </a:rPr>
              <a:t>Оказание услуг, предусматривающих повышение коммуникативного потенциала, реабилитацию и социальную адаптацию, услуг по социальному сопровождению;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i="1" dirty="0">
              <a:solidFill>
                <a:srgbClr val="56221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562212"/>
                </a:solidFill>
              </a:rPr>
              <a:t>Производство и (или) реализация медицинской техники, протезно-ортопедических изделий, программного обеспечения, а также технических средств для профилактики инвалидности или реабилитации инвалидов;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i="1" dirty="0">
              <a:solidFill>
                <a:srgbClr val="56221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562212"/>
                </a:solidFill>
              </a:rPr>
              <a:t>Создание условий для беспрепятственного доступа инвалидов к объектам социальной, инженерной, транспортной инфраструктур и пользования средствами транспорта, связи и информации</a:t>
            </a: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xmlns="" id="{DEBB2F98-EEE1-B97F-8F92-1E287C196D88}"/>
              </a:ext>
            </a:extLst>
          </p:cNvPr>
          <p:cNvSpPr/>
          <p:nvPr/>
        </p:nvSpPr>
        <p:spPr>
          <a:xfrm>
            <a:off x="1523324" y="305304"/>
            <a:ext cx="8229814" cy="3265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85000"/>
              </a:lnSpc>
            </a:pPr>
            <a:r>
              <a:rPr lang="ru-RU" spc="-1" dirty="0">
                <a:solidFill>
                  <a:srgbClr val="562212"/>
                </a:solidFill>
                <a:latin typeface="Arial Black"/>
              </a:rPr>
              <a:t>Меры поддержки для Социальных предпринимателей</a:t>
            </a:r>
            <a:endParaRPr lang="ru-RU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9187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5244FB9-DC6E-63F5-DDAE-B05463712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" y="3779837"/>
            <a:ext cx="5558025" cy="2961223"/>
          </a:xfrm>
          <a:prstGeom prst="rect">
            <a:avLst/>
          </a:prstGeom>
        </p:spPr>
      </p:pic>
      <p:sp>
        <p:nvSpPr>
          <p:cNvPr id="172" name="CustomShape 2"/>
          <p:cNvSpPr/>
          <p:nvPr/>
        </p:nvSpPr>
        <p:spPr>
          <a:xfrm>
            <a:off x="837000" y="362880"/>
            <a:ext cx="552960" cy="118080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33">
            <a:extLst>
              <a:ext uri="{FF2B5EF4-FFF2-40B4-BE49-F238E27FC236}">
                <a16:creationId xmlns:a16="http://schemas.microsoft.com/office/drawing/2014/main" xmlns="" id="{D32BF59E-2FA4-4215-9AB1-EF1BE1428D5D}"/>
              </a:ext>
            </a:extLst>
          </p:cNvPr>
          <p:cNvSpPr/>
          <p:nvPr/>
        </p:nvSpPr>
        <p:spPr>
          <a:xfrm>
            <a:off x="913514" y="2294970"/>
            <a:ext cx="380252" cy="208726"/>
          </a:xfrm>
          <a:prstGeom prst="round2Same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grpSp>
        <p:nvGrpSpPr>
          <p:cNvPr id="105" name="Group 29">
            <a:extLst>
              <a:ext uri="{FF2B5EF4-FFF2-40B4-BE49-F238E27FC236}">
                <a16:creationId xmlns:a16="http://schemas.microsoft.com/office/drawing/2014/main" xmlns="" id="{AD1D9AF3-68B8-419D-A221-B857B95A0740}"/>
              </a:ext>
            </a:extLst>
          </p:cNvPr>
          <p:cNvGrpSpPr/>
          <p:nvPr/>
        </p:nvGrpSpPr>
        <p:grpSpPr>
          <a:xfrm>
            <a:off x="782247" y="4596165"/>
            <a:ext cx="6019657" cy="353401"/>
            <a:chOff x="770040" y="1820776"/>
            <a:chExt cx="4127626" cy="914867"/>
          </a:xfrm>
        </p:grpSpPr>
        <p:sp>
          <p:nvSpPr>
            <p:cNvPr id="110" name="CustomShape 33">
              <a:extLst>
                <a:ext uri="{FF2B5EF4-FFF2-40B4-BE49-F238E27FC236}">
                  <a16:creationId xmlns:a16="http://schemas.microsoft.com/office/drawing/2014/main" xmlns="" id="{53AC5D63-6933-4BE7-BBB3-20DF61598DE4}"/>
                </a:ext>
              </a:extLst>
            </p:cNvPr>
            <p:cNvSpPr/>
            <p:nvPr/>
          </p:nvSpPr>
          <p:spPr>
            <a:xfrm>
              <a:off x="830758" y="1978639"/>
              <a:ext cx="234870" cy="520017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600" b="0" strike="noStrike" spc="-1" dirty="0">
                <a:latin typeface="Arial"/>
              </a:endParaRPr>
            </a:p>
          </p:txBody>
        </p:sp>
        <p:sp>
          <p:nvSpPr>
            <p:cNvPr id="107" name="CustomShape 34">
              <a:extLst>
                <a:ext uri="{FF2B5EF4-FFF2-40B4-BE49-F238E27FC236}">
                  <a16:creationId xmlns:a16="http://schemas.microsoft.com/office/drawing/2014/main" xmlns="" id="{DD810592-9035-4A81-A027-12C69A2319A4}"/>
                </a:ext>
              </a:extLst>
            </p:cNvPr>
            <p:cNvSpPr/>
            <p:nvPr/>
          </p:nvSpPr>
          <p:spPr>
            <a:xfrm>
              <a:off x="770040" y="1820776"/>
              <a:ext cx="4127626" cy="914867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1600" b="1" strike="noStrike" spc="-1" dirty="0">
                  <a:solidFill>
                    <a:srgbClr val="562212"/>
                  </a:solidFill>
                  <a:latin typeface="Arial"/>
                </a:rPr>
                <a:t> 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cxnSp>
        <p:nvCxnSpPr>
          <p:cNvPr id="267" name="Прямая соединительная линия 266">
            <a:extLst>
              <a:ext uri="{FF2B5EF4-FFF2-40B4-BE49-F238E27FC236}">
                <a16:creationId xmlns:a16="http://schemas.microsoft.com/office/drawing/2014/main" xmlns="" id="{57F61EE9-7460-43A8-B8A2-DBA610143780}"/>
              </a:ext>
            </a:extLst>
          </p:cNvPr>
          <p:cNvCxnSpPr>
            <a:cxnSpLocks/>
          </p:cNvCxnSpPr>
          <p:nvPr/>
        </p:nvCxnSpPr>
        <p:spPr>
          <a:xfrm>
            <a:off x="5791218" y="848104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>
            <a:extLst>
              <a:ext uri="{FF2B5EF4-FFF2-40B4-BE49-F238E27FC236}">
                <a16:creationId xmlns:a16="http://schemas.microsoft.com/office/drawing/2014/main" xmlns="" id="{8F7DD69E-0A21-4F65-94A2-59AC5099F82D}"/>
              </a:ext>
            </a:extLst>
          </p:cNvPr>
          <p:cNvCxnSpPr>
            <a:cxnSpLocks/>
          </p:cNvCxnSpPr>
          <p:nvPr/>
        </p:nvCxnSpPr>
        <p:spPr>
          <a:xfrm>
            <a:off x="5791218" y="930645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5" name="Рисунок 274" descr="Рукопожатие со сплошной заливкой">
            <a:extLst>
              <a:ext uri="{FF2B5EF4-FFF2-40B4-BE49-F238E27FC236}">
                <a16:creationId xmlns:a16="http://schemas.microsoft.com/office/drawing/2014/main" xmlns="" id="{6547CC45-9F59-4587-9BB7-56607F420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780021" y="6762515"/>
            <a:ext cx="289808" cy="28980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81E1627-4355-57E4-68B7-422245403899}"/>
              </a:ext>
            </a:extLst>
          </p:cNvPr>
          <p:cNvSpPr/>
          <p:nvPr/>
        </p:nvSpPr>
        <p:spPr>
          <a:xfrm>
            <a:off x="983985" y="1804553"/>
            <a:ext cx="4434021" cy="365435"/>
          </a:xfrm>
          <a:prstGeom prst="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гранта от 100 до 500 тысяч рублей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5FB453-6B6C-9B49-6446-0D755D280F27}"/>
              </a:ext>
            </a:extLst>
          </p:cNvPr>
          <p:cNvSpPr txBox="1"/>
          <p:nvPr/>
        </p:nvSpPr>
        <p:spPr>
          <a:xfrm>
            <a:off x="4471568" y="3589927"/>
            <a:ext cx="5698320" cy="2840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зарегистрированным в качестве ИП или ООО (не менее 50% голосующих акций);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800" i="1" dirty="0">
              <a:solidFill>
                <a:srgbClr val="562212"/>
              </a:solidFill>
              <a:latin typeface="Arial" charset="0"/>
              <a:ea typeface="Microsoft YaHei" charset="-12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дату подачи заявки на грант быть не старше 26 лет;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800" i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софинансирование не менее 25% от стоимости проекта;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800" i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иметь задолженностей по пеням / штрафам / неустойкам;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800" i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Пройти обучающую программу «Азбука предпринимателя» в центре «Мой бизнес»</a:t>
            </a:r>
          </a:p>
        </p:txBody>
      </p:sp>
      <p:grpSp>
        <p:nvGrpSpPr>
          <p:cNvPr id="5" name="Group 29">
            <a:extLst>
              <a:ext uri="{FF2B5EF4-FFF2-40B4-BE49-F238E27FC236}">
                <a16:creationId xmlns:a16="http://schemas.microsoft.com/office/drawing/2014/main" xmlns="" id="{0BA321AD-91C0-AC2C-7251-D3A28D7BA0E2}"/>
              </a:ext>
            </a:extLst>
          </p:cNvPr>
          <p:cNvGrpSpPr/>
          <p:nvPr/>
        </p:nvGrpSpPr>
        <p:grpSpPr>
          <a:xfrm>
            <a:off x="913514" y="2810857"/>
            <a:ext cx="9266611" cy="468073"/>
            <a:chOff x="230728" y="7646194"/>
            <a:chExt cx="4990726" cy="1277785"/>
          </a:xfrm>
        </p:grpSpPr>
        <p:sp>
          <p:nvSpPr>
            <p:cNvPr id="6" name="CustomShape 32">
              <a:extLst>
                <a:ext uri="{FF2B5EF4-FFF2-40B4-BE49-F238E27FC236}">
                  <a16:creationId xmlns:a16="http://schemas.microsoft.com/office/drawing/2014/main" xmlns="" id="{C60E33B8-DE34-0CFE-8563-533DE471BB7D}"/>
                </a:ext>
              </a:extLst>
            </p:cNvPr>
            <p:cNvSpPr/>
            <p:nvPr/>
          </p:nvSpPr>
          <p:spPr>
            <a:xfrm>
              <a:off x="230728" y="7646194"/>
              <a:ext cx="4990726" cy="1277785"/>
            </a:xfrm>
            <a:prstGeom prst="round1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" name="CustomShape 34">
              <a:extLst>
                <a:ext uri="{FF2B5EF4-FFF2-40B4-BE49-F238E27FC236}">
                  <a16:creationId xmlns:a16="http://schemas.microsoft.com/office/drawing/2014/main" xmlns="" id="{87118819-DFE2-0579-F6A0-417D095FB1D1}"/>
                </a:ext>
              </a:extLst>
            </p:cNvPr>
            <p:cNvSpPr/>
            <p:nvPr/>
          </p:nvSpPr>
          <p:spPr>
            <a:xfrm>
              <a:off x="600380" y="7768881"/>
              <a:ext cx="4251419" cy="814340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strike="noStrike" spc="-1" dirty="0">
                  <a:solidFill>
                    <a:schemeClr val="bg1"/>
                  </a:solidFill>
                  <a:latin typeface="Arial"/>
                </a:rPr>
                <a:t>Условия получения гранта</a:t>
              </a:r>
            </a:p>
          </p:txBody>
        </p:sp>
      </p:grpSp>
      <p:sp>
        <p:nvSpPr>
          <p:cNvPr id="14" name="CustomShape 1">
            <a:extLst>
              <a:ext uri="{FF2B5EF4-FFF2-40B4-BE49-F238E27FC236}">
                <a16:creationId xmlns:a16="http://schemas.microsoft.com/office/drawing/2014/main" xmlns="" id="{50E593D0-3241-41FB-CE0B-5E61CB76A105}"/>
              </a:ext>
            </a:extLst>
          </p:cNvPr>
          <p:cNvSpPr/>
          <p:nvPr/>
        </p:nvSpPr>
        <p:spPr>
          <a:xfrm>
            <a:off x="1457474" y="273508"/>
            <a:ext cx="7056264" cy="3265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85000"/>
              </a:lnSpc>
            </a:pPr>
            <a:r>
              <a:rPr lang="ru-RU" spc="-1" dirty="0">
                <a:solidFill>
                  <a:srgbClr val="562212"/>
                </a:solidFill>
                <a:latin typeface="Arial Black"/>
              </a:rPr>
              <a:t>Меры поддержки для молодых предпринимателей</a:t>
            </a:r>
            <a:endParaRPr lang="ru-RU" strike="noStrike" spc="-1" dirty="0">
              <a:latin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22F314D-1CA1-A789-10C6-6EDA7F7C592A}"/>
              </a:ext>
            </a:extLst>
          </p:cNvPr>
          <p:cNvSpPr/>
          <p:nvPr/>
        </p:nvSpPr>
        <p:spPr>
          <a:xfrm>
            <a:off x="983985" y="1064305"/>
            <a:ext cx="4434021" cy="365435"/>
          </a:xfrm>
          <a:prstGeom prst="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от 14 до 25 лет включительно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5C5CF1CF-4543-4886-8740-4E228D397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982868"/>
            <a:ext cx="2781098" cy="156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5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75F0A3-C63A-7971-8462-5F538B56EBDF}"/>
              </a:ext>
            </a:extLst>
          </p:cNvPr>
          <p:cNvSpPr txBox="1"/>
          <p:nvPr/>
        </p:nvSpPr>
        <p:spPr>
          <a:xfrm>
            <a:off x="3100178" y="4415159"/>
            <a:ext cx="4608512" cy="158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</a:t>
            </a:r>
          </a:p>
          <a:p>
            <a:endParaRPr lang="ru-RU" sz="1600" i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Кинешма, ул. Гоголя, д.14</a:t>
            </a:r>
          </a:p>
          <a:p>
            <a:endParaRPr lang="ru-RU" sz="800" i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8 (49331) 2-94-94</a:t>
            </a:r>
          </a:p>
          <a:p>
            <a:endParaRPr lang="ru-RU" sz="1600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 descr="Рукопожатие со сплошной заливкой">
            <a:extLst>
              <a:ext uri="{FF2B5EF4-FFF2-40B4-BE49-F238E27FC236}">
                <a16:creationId xmlns:a16="http://schemas.microsoft.com/office/drawing/2014/main" xmlns="" id="{BF3B08D9-6FD6-1C04-A914-110B267AC8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13887" y="1654098"/>
            <a:ext cx="1238938" cy="1142703"/>
          </a:xfrm>
          <a:prstGeom prst="rect">
            <a:avLst/>
          </a:prstGeom>
        </p:spPr>
      </p:pic>
      <p:grpSp>
        <p:nvGrpSpPr>
          <p:cNvPr id="4" name="Group 29">
            <a:extLst>
              <a:ext uri="{FF2B5EF4-FFF2-40B4-BE49-F238E27FC236}">
                <a16:creationId xmlns:a16="http://schemas.microsoft.com/office/drawing/2014/main" xmlns="" id="{DC69F650-A4BC-CB18-66B0-0B9B9A5F7D6F}"/>
              </a:ext>
            </a:extLst>
          </p:cNvPr>
          <p:cNvGrpSpPr/>
          <p:nvPr/>
        </p:nvGrpSpPr>
        <p:grpSpPr>
          <a:xfrm>
            <a:off x="920663" y="932560"/>
            <a:ext cx="9249779" cy="506179"/>
            <a:chOff x="230728" y="7646194"/>
            <a:chExt cx="4990726" cy="1277785"/>
          </a:xfrm>
        </p:grpSpPr>
        <p:sp>
          <p:nvSpPr>
            <p:cNvPr id="5" name="CustomShape 32">
              <a:extLst>
                <a:ext uri="{FF2B5EF4-FFF2-40B4-BE49-F238E27FC236}">
                  <a16:creationId xmlns:a16="http://schemas.microsoft.com/office/drawing/2014/main" xmlns="" id="{5E418BF1-8F99-24C4-96A2-BA7A3C16E75F}"/>
                </a:ext>
              </a:extLst>
            </p:cNvPr>
            <p:cNvSpPr/>
            <p:nvPr/>
          </p:nvSpPr>
          <p:spPr>
            <a:xfrm>
              <a:off x="230728" y="7646194"/>
              <a:ext cx="4990726" cy="1277785"/>
            </a:xfrm>
            <a:prstGeom prst="round1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CustomShape 34">
              <a:extLst>
                <a:ext uri="{FF2B5EF4-FFF2-40B4-BE49-F238E27FC236}">
                  <a16:creationId xmlns:a16="http://schemas.microsoft.com/office/drawing/2014/main" xmlns="" id="{E5BCEBBC-A0BD-185B-9606-6469509DF266}"/>
                </a:ext>
              </a:extLst>
            </p:cNvPr>
            <p:cNvSpPr/>
            <p:nvPr/>
          </p:nvSpPr>
          <p:spPr>
            <a:xfrm>
              <a:off x="442769" y="7695328"/>
              <a:ext cx="4251419" cy="1055019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strike="noStrike" spc="-1" dirty="0">
                  <a:solidFill>
                    <a:schemeClr val="bg1"/>
                  </a:solidFill>
                  <a:latin typeface="Arial"/>
                </a:rPr>
                <a:t>Остались вопросы</a:t>
              </a: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63575DC-48D7-3F33-F5E9-8380157BE3ED}"/>
              </a:ext>
            </a:extLst>
          </p:cNvPr>
          <p:cNvSpPr/>
          <p:nvPr/>
        </p:nvSpPr>
        <p:spPr>
          <a:xfrm>
            <a:off x="3116992" y="1886225"/>
            <a:ext cx="4176464" cy="365435"/>
          </a:xfrm>
          <a:prstGeom prst="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«Мой Бизнес» г. Иваново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AA43633-E431-BDAC-3ED8-26E963E8A003}"/>
              </a:ext>
            </a:extLst>
          </p:cNvPr>
          <p:cNvSpPr/>
          <p:nvPr/>
        </p:nvSpPr>
        <p:spPr>
          <a:xfrm>
            <a:off x="3116992" y="4137327"/>
            <a:ext cx="4176464" cy="365435"/>
          </a:xfrm>
          <a:prstGeom prst="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офис г. Кинешма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C50919-6722-1884-D669-ED21DAB46D69}"/>
              </a:ext>
            </a:extLst>
          </p:cNvPr>
          <p:cNvSpPr txBox="1"/>
          <p:nvPr/>
        </p:nvSpPr>
        <p:spPr>
          <a:xfrm>
            <a:off x="3101218" y="2332128"/>
            <a:ext cx="5040560" cy="164102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600" b="1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</a:t>
            </a:r>
          </a:p>
          <a:p>
            <a:endParaRPr lang="ru-RU" sz="1600" i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Иваново, Шереметевский проспект, дом 85г</a:t>
            </a:r>
          </a:p>
          <a:p>
            <a:pPr>
              <a:lnSpc>
                <a:spcPct val="100000"/>
              </a:lnSpc>
            </a:pPr>
            <a:endParaRPr lang="ru-RU" sz="800" i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8 (4932) 66-67-67  </a:t>
            </a:r>
          </a:p>
          <a:p>
            <a:pPr>
              <a:lnSpc>
                <a:spcPct val="100000"/>
              </a:lnSpc>
            </a:pPr>
            <a:r>
              <a:rPr lang="en-US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i="1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info@moybiznes37.ru</a:t>
            </a:r>
          </a:p>
          <a:p>
            <a:endParaRPr lang="ru-RU" sz="1600" i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Часы со сплошной заливкой">
            <a:extLst>
              <a:ext uri="{FF2B5EF4-FFF2-40B4-BE49-F238E27FC236}">
                <a16:creationId xmlns:a16="http://schemas.microsoft.com/office/drawing/2014/main" xmlns="" id="{49048AF7-E875-9019-1CD0-0D9F8B2F7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208462" y="3996661"/>
            <a:ext cx="774362" cy="7329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722B808-267A-F5ED-BF55-9E26E98D26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5797" y="6116880"/>
            <a:ext cx="1207224" cy="10787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4D1CD8B-02F3-89EE-1D9C-F0C9829AEA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554" y="6274370"/>
            <a:ext cx="1486178" cy="76381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49E8436-64E9-5765-86ED-021E893A26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234" y="6116880"/>
            <a:ext cx="1144544" cy="11445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3FBA976-32C5-E059-F4C3-5C7DC97FEC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141" y="5781471"/>
            <a:ext cx="27813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5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FBF63C80-4A5B-40E8-ADF2-E6B5B656A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122" y="4505884"/>
            <a:ext cx="3394636" cy="299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4F56C3-A754-40DD-8935-CF75070812DF}"/>
              </a:ext>
            </a:extLst>
          </p:cNvPr>
          <p:cNvSpPr txBox="1"/>
          <p:nvPr/>
        </p:nvSpPr>
        <p:spPr>
          <a:xfrm>
            <a:off x="2649005" y="6816457"/>
            <a:ext cx="3880525" cy="321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562212"/>
                </a:solidFill>
              </a:rPr>
              <a:t>база-знаний.мойбизнес37.рф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6C9829D-234C-4C60-855A-D0C7EFE70B6C}"/>
              </a:ext>
            </a:extLst>
          </p:cNvPr>
          <p:cNvSpPr txBox="1"/>
          <p:nvPr/>
        </p:nvSpPr>
        <p:spPr>
          <a:xfrm>
            <a:off x="1148993" y="2511851"/>
            <a:ext cx="1277190" cy="293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3" b="1" i="1" dirty="0">
                <a:solidFill>
                  <a:srgbClr val="562212"/>
                </a:solidFill>
              </a:rPr>
              <a:t>online</a:t>
            </a:r>
            <a:r>
              <a:rPr lang="ru-RU" sz="1403" b="1" i="1" dirty="0">
                <a:solidFill>
                  <a:srgbClr val="562212"/>
                </a:solidFill>
              </a:rPr>
              <a:t> 24/7</a:t>
            </a:r>
          </a:p>
        </p:txBody>
      </p:sp>
      <p:pic>
        <p:nvPicPr>
          <p:cNvPr id="14" name="Рисунок 13" descr="Маркер со сплошной заливкой">
            <a:extLst>
              <a:ext uri="{FF2B5EF4-FFF2-40B4-BE49-F238E27FC236}">
                <a16:creationId xmlns:a16="http://schemas.microsoft.com/office/drawing/2014/main" xmlns="" id="{0F4B35E3-73C6-41E9-9E0B-EEB32769C4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256740"/>
            <a:ext cx="955193" cy="896142"/>
          </a:xfrm>
          <a:prstGeom prst="rect">
            <a:avLst/>
          </a:prstGeom>
        </p:spPr>
      </p:pic>
      <p:pic>
        <p:nvPicPr>
          <p:cNvPr id="16" name="Рисунок 15" descr="Часы со сплошной заливкой">
            <a:extLst>
              <a:ext uri="{FF2B5EF4-FFF2-40B4-BE49-F238E27FC236}">
                <a16:creationId xmlns:a16="http://schemas.microsoft.com/office/drawing/2014/main" xmlns="" id="{512D9845-537C-4AD3-A836-BA32C5FAA2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174658" y="1393783"/>
            <a:ext cx="774362" cy="7329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D781482-BB03-46E0-A46F-A1A7C6045C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40" y="3145958"/>
            <a:ext cx="1486178" cy="763816"/>
          </a:xfrm>
          <a:prstGeom prst="rect">
            <a:avLst/>
          </a:prstGeom>
        </p:spPr>
      </p:pic>
      <p:sp>
        <p:nvSpPr>
          <p:cNvPr id="19" name="CustomShape 7">
            <a:extLst>
              <a:ext uri="{FF2B5EF4-FFF2-40B4-BE49-F238E27FC236}">
                <a16:creationId xmlns:a16="http://schemas.microsoft.com/office/drawing/2014/main" xmlns="" id="{6A759205-CBF6-420C-AAD0-430614797F47}"/>
              </a:ext>
            </a:extLst>
          </p:cNvPr>
          <p:cNvSpPr/>
          <p:nvPr/>
        </p:nvSpPr>
        <p:spPr>
          <a:xfrm>
            <a:off x="3049079" y="1553384"/>
            <a:ext cx="4759326" cy="413764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AB3C69E-1A33-40D9-A18F-5C059A8797C5}"/>
              </a:ext>
            </a:extLst>
          </p:cNvPr>
          <p:cNvSpPr txBox="1"/>
          <p:nvPr/>
        </p:nvSpPr>
        <p:spPr>
          <a:xfrm>
            <a:off x="3545706" y="1576376"/>
            <a:ext cx="4036290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Тестирование: </a:t>
            </a:r>
          </a:p>
        </p:txBody>
      </p:sp>
      <p:sp>
        <p:nvSpPr>
          <p:cNvPr id="23" name="CustomShape 7">
            <a:extLst>
              <a:ext uri="{FF2B5EF4-FFF2-40B4-BE49-F238E27FC236}">
                <a16:creationId xmlns:a16="http://schemas.microsoft.com/office/drawing/2014/main" xmlns="" id="{60633B91-07DA-4FAC-ABD4-BCB35F272E71}"/>
              </a:ext>
            </a:extLst>
          </p:cNvPr>
          <p:cNvSpPr/>
          <p:nvPr/>
        </p:nvSpPr>
        <p:spPr>
          <a:xfrm>
            <a:off x="3049079" y="3367940"/>
            <a:ext cx="4687318" cy="384519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71BA481-F792-4560-9014-1552C4482D17}"/>
              </a:ext>
            </a:extLst>
          </p:cNvPr>
          <p:cNvSpPr txBox="1"/>
          <p:nvPr/>
        </p:nvSpPr>
        <p:spPr>
          <a:xfrm>
            <a:off x="1714114" y="3355118"/>
            <a:ext cx="4687318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ru-RU" sz="2000" dirty="0">
                <a:solidFill>
                  <a:schemeClr val="bg1"/>
                </a:solidFill>
              </a:rPr>
              <a:t>Ответы на вопросы: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59E8817-0AD2-4F1F-A8F9-CBC902DDDC6A}"/>
              </a:ext>
            </a:extLst>
          </p:cNvPr>
          <p:cNvSpPr txBox="1"/>
          <p:nvPr/>
        </p:nvSpPr>
        <p:spPr>
          <a:xfrm>
            <a:off x="3002247" y="2498065"/>
            <a:ext cx="4687318" cy="321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562212"/>
                </a:solidFill>
              </a:rPr>
              <a:t>на предпринимательские способности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68B0FB2-3589-4454-923D-5146CEB1CEE3}"/>
              </a:ext>
            </a:extLst>
          </p:cNvPr>
          <p:cNvSpPr txBox="1"/>
          <p:nvPr/>
        </p:nvSpPr>
        <p:spPr>
          <a:xfrm>
            <a:off x="2950234" y="4163335"/>
            <a:ext cx="5624944" cy="1924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Как зарегистрироваться? Как пользоваться приложением «Мой налог»</a:t>
            </a:r>
          </a:p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Кто вправе применять режим НПД?</a:t>
            </a:r>
          </a:p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Кому запрещено применять режим НПД?</a:t>
            </a:r>
          </a:p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Налоговые ставки и вычеты;</a:t>
            </a:r>
          </a:p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Работа по найму и самозанятость;</a:t>
            </a:r>
          </a:p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Юридические аспекты ведения бизнеса</a:t>
            </a:r>
          </a:p>
          <a:p>
            <a:pPr indent="-250603">
              <a:buFont typeface="Wingdings" panose="05000000000000000000" pitchFamily="2" charset="2"/>
              <a:buChar char="Ø"/>
            </a:pPr>
            <a:endParaRPr lang="ru-RU" sz="1600" b="1" i="1" dirty="0">
              <a:solidFill>
                <a:srgbClr val="562212"/>
              </a:solidFill>
            </a:endParaRPr>
          </a:p>
        </p:txBody>
      </p:sp>
      <p:sp>
        <p:nvSpPr>
          <p:cNvPr id="18" name="TextShape 3">
            <a:extLst>
              <a:ext uri="{FF2B5EF4-FFF2-40B4-BE49-F238E27FC236}">
                <a16:creationId xmlns:a16="http://schemas.microsoft.com/office/drawing/2014/main" xmlns="" id="{BEF17453-6778-CF2E-C190-75925DAA1749}"/>
              </a:ext>
            </a:extLst>
          </p:cNvPr>
          <p:cNvSpPr txBox="1"/>
          <p:nvPr/>
        </p:nvSpPr>
        <p:spPr>
          <a:xfrm>
            <a:off x="1481248" y="314943"/>
            <a:ext cx="7499753" cy="52942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spc="-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Меры поддержки для самозанятых и начинающих предпринимателей </a:t>
            </a:r>
            <a:endParaRPr lang="en-US" sz="2000" b="1" spc="-1" dirty="0">
              <a:solidFill>
                <a:srgbClr val="56221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Рукопожатие со сплошной заливкой">
            <a:extLst>
              <a:ext uri="{FF2B5EF4-FFF2-40B4-BE49-F238E27FC236}">
                <a16:creationId xmlns:a16="http://schemas.microsoft.com/office/drawing/2014/main" xmlns="" id="{7607B6E7-EEB1-8A5D-4437-FC64490623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986732" y="4372847"/>
            <a:ext cx="1238938" cy="11427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30B6558-4601-FFE4-6840-45E987D8B0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0294" y="6282348"/>
            <a:ext cx="1207224" cy="107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5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D1A34502-D9BB-47D5-AF07-06697DE76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02" y="3275781"/>
            <a:ext cx="4639543" cy="338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Часы со сплошной заливкой">
            <a:extLst>
              <a:ext uri="{FF2B5EF4-FFF2-40B4-BE49-F238E27FC236}">
                <a16:creationId xmlns:a16="http://schemas.microsoft.com/office/drawing/2014/main" xmlns="" id="{ADE8B3E0-E6B3-4FBC-91DB-8DA65F07F0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722170" y="1537865"/>
            <a:ext cx="952883" cy="9038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13767D3-FCAF-4F8B-BD81-011C013130AE}"/>
              </a:ext>
            </a:extLst>
          </p:cNvPr>
          <p:cNvSpPr txBox="1"/>
          <p:nvPr/>
        </p:nvSpPr>
        <p:spPr>
          <a:xfrm>
            <a:off x="620632" y="4842170"/>
            <a:ext cx="5472278" cy="1924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Федеральные программы обучения Корпорации МСП: </a:t>
            </a:r>
          </a:p>
          <a:p>
            <a:r>
              <a:rPr lang="ru-RU" sz="1600" b="1" i="1" dirty="0">
                <a:solidFill>
                  <a:srgbClr val="562212"/>
                </a:solidFill>
              </a:rPr>
              <a:t> - «Генерация бизнес идей»;</a:t>
            </a:r>
          </a:p>
          <a:p>
            <a:r>
              <a:rPr lang="ru-RU" sz="1600" b="1" i="1" dirty="0">
                <a:solidFill>
                  <a:srgbClr val="562212"/>
                </a:solidFill>
              </a:rPr>
              <a:t> - «Азбука предпринимателя»;</a:t>
            </a:r>
          </a:p>
          <a:p>
            <a:r>
              <a:rPr lang="ru-RU" sz="1600" b="1" i="1" dirty="0">
                <a:solidFill>
                  <a:srgbClr val="562212"/>
                </a:solidFill>
              </a:rPr>
              <a:t> - «Самозанятость : инструкция по применению»</a:t>
            </a:r>
          </a:p>
          <a:p>
            <a:endParaRPr lang="ru-RU" sz="1600" b="1" i="1" dirty="0">
              <a:solidFill>
                <a:srgbClr val="562212"/>
              </a:solidFill>
            </a:endParaRPr>
          </a:p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Обучающие программы, аккредитованные МИНЭК</a:t>
            </a:r>
          </a:p>
        </p:txBody>
      </p:sp>
      <p:sp>
        <p:nvSpPr>
          <p:cNvPr id="12" name="CustomShape 7">
            <a:extLst>
              <a:ext uri="{FF2B5EF4-FFF2-40B4-BE49-F238E27FC236}">
                <a16:creationId xmlns:a16="http://schemas.microsoft.com/office/drawing/2014/main" xmlns="" id="{CF82BD32-6512-4FA5-AD83-8B6BF80BC70A}"/>
              </a:ext>
            </a:extLst>
          </p:cNvPr>
          <p:cNvSpPr/>
          <p:nvPr/>
        </p:nvSpPr>
        <p:spPr>
          <a:xfrm>
            <a:off x="620632" y="3979451"/>
            <a:ext cx="4544229" cy="435020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C999C5B-0492-4E1C-87AE-BBB5EC715795}"/>
              </a:ext>
            </a:extLst>
          </p:cNvPr>
          <p:cNvSpPr txBox="1"/>
          <p:nvPr/>
        </p:nvSpPr>
        <p:spPr>
          <a:xfrm>
            <a:off x="713332" y="4035905"/>
            <a:ext cx="3925454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Образовательная поддержка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34966E-BDAB-A9AB-E1AD-07DA2F609FDE}"/>
              </a:ext>
            </a:extLst>
          </p:cNvPr>
          <p:cNvSpPr txBox="1"/>
          <p:nvPr/>
        </p:nvSpPr>
        <p:spPr>
          <a:xfrm>
            <a:off x="706362" y="2089340"/>
            <a:ext cx="5367944" cy="1717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Курс «Как стать самозанятым»;</a:t>
            </a:r>
          </a:p>
          <a:p>
            <a:pPr indent="-250603">
              <a:buFont typeface="Wingdings" panose="05000000000000000000" pitchFamily="2" charset="2"/>
              <a:buChar char="Ø"/>
            </a:pPr>
            <a:endParaRPr lang="ru-RU" sz="1600" b="1" i="1" dirty="0">
              <a:solidFill>
                <a:srgbClr val="562212"/>
              </a:solidFill>
            </a:endParaRPr>
          </a:p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Записи вебинаров для самозанятых:</a:t>
            </a:r>
          </a:p>
          <a:p>
            <a:pPr indent="-300723">
              <a:buFontTx/>
              <a:buChar char="-"/>
            </a:pPr>
            <a:r>
              <a:rPr lang="ru-RU" sz="1600" b="1" i="1" dirty="0">
                <a:solidFill>
                  <a:srgbClr val="562212"/>
                </a:solidFill>
              </a:rPr>
              <a:t>Как самозанятым продвигать свои товары и услуги через соцсети;</a:t>
            </a:r>
          </a:p>
          <a:p>
            <a:pPr indent="-300723">
              <a:buFontTx/>
              <a:buChar char="-"/>
            </a:pPr>
            <a:r>
              <a:rPr lang="ru-RU" sz="1600" b="1" i="1" dirty="0">
                <a:solidFill>
                  <a:srgbClr val="562212"/>
                </a:solidFill>
              </a:rPr>
              <a:t>Статус самозанятый - что нужно знать</a:t>
            </a:r>
          </a:p>
          <a:p>
            <a:endParaRPr lang="ru-RU" sz="1754" i="1" dirty="0"/>
          </a:p>
        </p:txBody>
      </p:sp>
      <p:sp>
        <p:nvSpPr>
          <p:cNvPr id="19" name="CustomShape 7">
            <a:extLst>
              <a:ext uri="{FF2B5EF4-FFF2-40B4-BE49-F238E27FC236}">
                <a16:creationId xmlns:a16="http://schemas.microsoft.com/office/drawing/2014/main" xmlns="" id="{5127611E-12FE-4474-E2BB-35199D156A82}"/>
              </a:ext>
            </a:extLst>
          </p:cNvPr>
          <p:cNvSpPr/>
          <p:nvPr/>
        </p:nvSpPr>
        <p:spPr>
          <a:xfrm>
            <a:off x="620632" y="1462217"/>
            <a:ext cx="4639544" cy="378565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50878DF-FAD6-7513-2B89-B02733902BEB}"/>
              </a:ext>
            </a:extLst>
          </p:cNvPr>
          <p:cNvSpPr txBox="1"/>
          <p:nvPr/>
        </p:nvSpPr>
        <p:spPr>
          <a:xfrm>
            <a:off x="713332" y="1462216"/>
            <a:ext cx="3623216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Дистанционное обучение:</a:t>
            </a:r>
          </a:p>
        </p:txBody>
      </p:sp>
      <p:sp>
        <p:nvSpPr>
          <p:cNvPr id="2" name="TextShape 3">
            <a:extLst>
              <a:ext uri="{FF2B5EF4-FFF2-40B4-BE49-F238E27FC236}">
                <a16:creationId xmlns:a16="http://schemas.microsoft.com/office/drawing/2014/main" xmlns="" id="{3BC5EC6C-8A55-BCD0-0B2F-8B9BAE292373}"/>
              </a:ext>
            </a:extLst>
          </p:cNvPr>
          <p:cNvSpPr txBox="1"/>
          <p:nvPr/>
        </p:nvSpPr>
        <p:spPr>
          <a:xfrm>
            <a:off x="1596029" y="326719"/>
            <a:ext cx="7499753" cy="52942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spc="-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Меры поддержки для самозанятых и начинающих предпринимателей </a:t>
            </a:r>
            <a:endParaRPr lang="en-US" sz="2000" b="1" spc="-1" dirty="0">
              <a:solidFill>
                <a:srgbClr val="56221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5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13767D3-FCAF-4F8B-BD81-011C013130AE}"/>
              </a:ext>
            </a:extLst>
          </p:cNvPr>
          <p:cNvSpPr txBox="1"/>
          <p:nvPr/>
        </p:nvSpPr>
        <p:spPr>
          <a:xfrm>
            <a:off x="593378" y="4625208"/>
            <a:ext cx="5856749" cy="1237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Обучение ведению социальных сетей </a:t>
            </a:r>
          </a:p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Ведение социальных сетей</a:t>
            </a:r>
          </a:p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Оформление и реклама магазина на АВИТО</a:t>
            </a:r>
          </a:p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Создание фото-видео контента</a:t>
            </a:r>
          </a:p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Создание фирменного стиля</a:t>
            </a:r>
          </a:p>
        </p:txBody>
      </p:sp>
      <p:sp>
        <p:nvSpPr>
          <p:cNvPr id="13" name="CustomShape 7">
            <a:extLst>
              <a:ext uri="{FF2B5EF4-FFF2-40B4-BE49-F238E27FC236}">
                <a16:creationId xmlns:a16="http://schemas.microsoft.com/office/drawing/2014/main" xmlns="" id="{F9DB9DF0-1363-4BAB-A58A-18444111FFEC}"/>
              </a:ext>
            </a:extLst>
          </p:cNvPr>
          <p:cNvSpPr/>
          <p:nvPr/>
        </p:nvSpPr>
        <p:spPr>
          <a:xfrm>
            <a:off x="516512" y="1826160"/>
            <a:ext cx="7560983" cy="499355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2FD54BE1-8254-4523-8672-552097467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99" y="4374987"/>
            <a:ext cx="4459515" cy="277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stomShape 7">
            <a:extLst>
              <a:ext uri="{FF2B5EF4-FFF2-40B4-BE49-F238E27FC236}">
                <a16:creationId xmlns:a16="http://schemas.microsoft.com/office/drawing/2014/main" xmlns="" id="{71A75BC4-BBF9-8E69-303D-4E2D90FD2BE9}"/>
              </a:ext>
            </a:extLst>
          </p:cNvPr>
          <p:cNvSpPr/>
          <p:nvPr/>
        </p:nvSpPr>
        <p:spPr>
          <a:xfrm>
            <a:off x="511007" y="3736176"/>
            <a:ext cx="7560983" cy="499355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93F16C4D-C752-4B3D-218D-2EAE80445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07" y="1892288"/>
            <a:ext cx="6396360" cy="3546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85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профильных специалистов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F57D034-3E22-0583-6AB7-D83DB218E8B7}"/>
              </a:ext>
            </a:extLst>
          </p:cNvPr>
          <p:cNvSpPr txBox="1"/>
          <p:nvPr/>
        </p:nvSpPr>
        <p:spPr>
          <a:xfrm>
            <a:off x="449362" y="2577755"/>
            <a:ext cx="5856749" cy="779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Консультации юриста;</a:t>
            </a:r>
          </a:p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Консультации бухгалтера по началу ведения предпринимательской деятельности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9C47EDE-23B5-46AF-9886-566293371456}"/>
              </a:ext>
            </a:extLst>
          </p:cNvPr>
          <p:cNvSpPr txBox="1"/>
          <p:nvPr/>
        </p:nvSpPr>
        <p:spPr>
          <a:xfrm>
            <a:off x="233338" y="3796570"/>
            <a:ext cx="5472608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Брендирование и продвижение </a:t>
            </a:r>
          </a:p>
        </p:txBody>
      </p:sp>
      <p:sp>
        <p:nvSpPr>
          <p:cNvPr id="3" name="TextShape 3">
            <a:extLst>
              <a:ext uri="{FF2B5EF4-FFF2-40B4-BE49-F238E27FC236}">
                <a16:creationId xmlns:a16="http://schemas.microsoft.com/office/drawing/2014/main" xmlns="" id="{E9FE3B2D-658E-8C4C-9447-66439E12A351}"/>
              </a:ext>
            </a:extLst>
          </p:cNvPr>
          <p:cNvSpPr txBox="1"/>
          <p:nvPr/>
        </p:nvSpPr>
        <p:spPr>
          <a:xfrm>
            <a:off x="1596029" y="338128"/>
            <a:ext cx="7499753" cy="52942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spc="-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Меры поддержки для самозанятых и начинающих предпринимателей </a:t>
            </a:r>
            <a:endParaRPr lang="en-US" sz="2000" b="1" spc="-1" dirty="0">
              <a:solidFill>
                <a:srgbClr val="56221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6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Рисунок 6160">
            <a:extLst>
              <a:ext uri="{FF2B5EF4-FFF2-40B4-BE49-F238E27FC236}">
                <a16:creationId xmlns:a16="http://schemas.microsoft.com/office/drawing/2014/main" xmlns="" id="{4373C0A8-5C14-D65D-D751-652E021B7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36" y="5744211"/>
            <a:ext cx="1448895" cy="1448895"/>
          </a:xfrm>
          <a:prstGeom prst="rect">
            <a:avLst/>
          </a:prstGeom>
        </p:spPr>
      </p:pic>
      <p:pic>
        <p:nvPicPr>
          <p:cNvPr id="6159" name="Рисунок 6158">
            <a:extLst>
              <a:ext uri="{FF2B5EF4-FFF2-40B4-BE49-F238E27FC236}">
                <a16:creationId xmlns:a16="http://schemas.microsoft.com/office/drawing/2014/main" xmlns="" id="{A6E7B5D9-C0EC-B0A9-161B-90B0F6C01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16" y="3657487"/>
            <a:ext cx="1908927" cy="1722888"/>
          </a:xfrm>
          <a:prstGeom prst="rect">
            <a:avLst/>
          </a:prstGeom>
        </p:spPr>
      </p:pic>
      <p:pic>
        <p:nvPicPr>
          <p:cNvPr id="6157" name="Рисунок 6156">
            <a:extLst>
              <a:ext uri="{FF2B5EF4-FFF2-40B4-BE49-F238E27FC236}">
                <a16:creationId xmlns:a16="http://schemas.microsoft.com/office/drawing/2014/main" xmlns="" id="{7FF5CDF2-2D10-69CC-539B-6089732D17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84" y="1775973"/>
            <a:ext cx="1649047" cy="1649047"/>
          </a:xfrm>
          <a:prstGeom prst="rect">
            <a:avLst/>
          </a:prstGeom>
        </p:spPr>
      </p:pic>
      <p:pic>
        <p:nvPicPr>
          <p:cNvPr id="6155" name="Рисунок 6154">
            <a:extLst>
              <a:ext uri="{FF2B5EF4-FFF2-40B4-BE49-F238E27FC236}">
                <a16:creationId xmlns:a16="http://schemas.microsoft.com/office/drawing/2014/main" xmlns="" id="{A507C580-9382-DC97-97A0-ECBF3CA405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849" y="825184"/>
            <a:ext cx="2128294" cy="1211640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36613" y="363538"/>
            <a:ext cx="552450" cy="117475"/>
          </a:xfrm>
          <a:prstGeom prst="rect">
            <a:avLst/>
          </a:prstGeom>
          <a:solidFill>
            <a:srgbClr val="ED5338"/>
          </a:solidFill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" name="TextShape 3">
            <a:extLst>
              <a:ext uri="{FF2B5EF4-FFF2-40B4-BE49-F238E27FC236}">
                <a16:creationId xmlns:a16="http://schemas.microsoft.com/office/drawing/2014/main" xmlns="" id="{F0F57D53-A970-3403-C897-A4342F0A2321}"/>
              </a:ext>
            </a:extLst>
          </p:cNvPr>
          <p:cNvSpPr txBox="1"/>
          <p:nvPr/>
        </p:nvSpPr>
        <p:spPr>
          <a:xfrm>
            <a:off x="1579656" y="178954"/>
            <a:ext cx="6144342" cy="52942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spc="-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Меры поддержки для СМСП</a:t>
            </a:r>
            <a:endParaRPr lang="en-US" sz="2000" b="1" spc="-1" dirty="0">
              <a:solidFill>
                <a:srgbClr val="56221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187C70-E98B-D2BC-BEA0-027A3978FE4E}"/>
              </a:ext>
            </a:extLst>
          </p:cNvPr>
          <p:cNvSpPr txBox="1"/>
          <p:nvPr/>
        </p:nvSpPr>
        <p:spPr>
          <a:xfrm>
            <a:off x="649843" y="1421203"/>
            <a:ext cx="6893501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ru-RU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азработка </a:t>
            </a:r>
            <a:r>
              <a:rPr lang="ru-RU" sz="1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лендинга</a:t>
            </a:r>
            <a:r>
              <a:rPr lang="ru-RU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настройка и ведение контекстной рекламы;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ЕО оптимизация сайта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9802D83-15CE-3489-486D-A0065F669487}"/>
              </a:ext>
            </a:extLst>
          </p:cNvPr>
          <p:cNvSpPr txBox="1"/>
          <p:nvPr/>
        </p:nvSpPr>
        <p:spPr>
          <a:xfrm>
            <a:off x="649843" y="2703333"/>
            <a:ext cx="6802889" cy="693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настройка и ведение таргетированной рекламы в социальных сетях;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созданию и ведению группы в социальной сети;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обучение ведению социальных сетей + таргетированная реклама</a:t>
            </a:r>
            <a:endParaRPr lang="ru-RU" sz="14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90A2C27-C387-3F0C-0924-E125E504C502}"/>
              </a:ext>
            </a:extLst>
          </p:cNvPr>
          <p:cNvSpPr txBox="1"/>
          <p:nvPr/>
        </p:nvSpPr>
        <p:spPr>
          <a:xfrm>
            <a:off x="581557" y="3997742"/>
            <a:ext cx="6686679" cy="693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деловая игра «Фабрика Процессов»;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Тренинги: Реализация проекта по улучшению, Картирование, Производственный анализ,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5C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, Стандартизированная работа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2293274-926D-208A-CD14-1CABFD39E705}"/>
              </a:ext>
            </a:extLst>
          </p:cNvPr>
          <p:cNvSpPr txBox="1"/>
          <p:nvPr/>
        </p:nvSpPr>
        <p:spPr>
          <a:xfrm>
            <a:off x="581557" y="5184521"/>
            <a:ext cx="7108537" cy="493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Запись радиоролика;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Трансляция на выбранных радиостанциях;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BC733D6-F291-1487-F30F-0C7A2ED45145}"/>
              </a:ext>
            </a:extLst>
          </p:cNvPr>
          <p:cNvSpPr txBox="1"/>
          <p:nvPr/>
        </p:nvSpPr>
        <p:spPr>
          <a:xfrm>
            <a:off x="581557" y="6286081"/>
            <a:ext cx="7095990" cy="292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Форум «Спецодежда», нетворкинг</a:t>
            </a:r>
          </a:p>
        </p:txBody>
      </p:sp>
      <p:sp>
        <p:nvSpPr>
          <p:cNvPr id="2" name="CustomShape 7">
            <a:extLst>
              <a:ext uri="{FF2B5EF4-FFF2-40B4-BE49-F238E27FC236}">
                <a16:creationId xmlns:a16="http://schemas.microsoft.com/office/drawing/2014/main" xmlns="" id="{A1E96325-9638-321A-BBE2-E7476AC87000}"/>
              </a:ext>
            </a:extLst>
          </p:cNvPr>
          <p:cNvSpPr/>
          <p:nvPr/>
        </p:nvSpPr>
        <p:spPr>
          <a:xfrm>
            <a:off x="675845" y="932863"/>
            <a:ext cx="7334357" cy="364674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1E87206D-4CBF-0D03-B772-B918EF5B3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57" y="954129"/>
            <a:ext cx="4020096" cy="3546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85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 в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Интернете</a:t>
            </a:r>
          </a:p>
        </p:txBody>
      </p:sp>
      <p:sp>
        <p:nvSpPr>
          <p:cNvPr id="4" name="CustomShape 7">
            <a:extLst>
              <a:ext uri="{FF2B5EF4-FFF2-40B4-BE49-F238E27FC236}">
                <a16:creationId xmlns:a16="http://schemas.microsoft.com/office/drawing/2014/main" xmlns="" id="{1FC593F6-F0AB-AE83-1AF9-E70DF0CE0771}"/>
              </a:ext>
            </a:extLst>
          </p:cNvPr>
          <p:cNvSpPr/>
          <p:nvPr/>
        </p:nvSpPr>
        <p:spPr>
          <a:xfrm>
            <a:off x="649843" y="2193764"/>
            <a:ext cx="7360359" cy="442670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951602-3F7A-11D8-D57F-45C403DF4859}"/>
              </a:ext>
            </a:extLst>
          </p:cNvPr>
          <p:cNvSpPr txBox="1"/>
          <p:nvPr/>
        </p:nvSpPr>
        <p:spPr>
          <a:xfrm>
            <a:off x="953418" y="2238550"/>
            <a:ext cx="5345348" cy="34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 в социальных сетях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CustomShape 7">
            <a:extLst>
              <a:ext uri="{FF2B5EF4-FFF2-40B4-BE49-F238E27FC236}">
                <a16:creationId xmlns:a16="http://schemas.microsoft.com/office/drawing/2014/main" xmlns="" id="{A9D2292C-5E1B-43B0-5066-D3310103F950}"/>
              </a:ext>
            </a:extLst>
          </p:cNvPr>
          <p:cNvSpPr/>
          <p:nvPr/>
        </p:nvSpPr>
        <p:spPr>
          <a:xfrm>
            <a:off x="675085" y="3489503"/>
            <a:ext cx="7335117" cy="442670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F21A7E-178D-86B7-E103-75941EE701DF}"/>
              </a:ext>
            </a:extLst>
          </p:cNvPr>
          <p:cNvSpPr txBox="1"/>
          <p:nvPr/>
        </p:nvSpPr>
        <p:spPr>
          <a:xfrm>
            <a:off x="859124" y="3527137"/>
            <a:ext cx="6523396" cy="34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основам бережливого производства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xmlns="" id="{21856E6B-4282-D328-6FD9-BA39C2689D3B}"/>
              </a:ext>
            </a:extLst>
          </p:cNvPr>
          <p:cNvSpPr/>
          <p:nvPr/>
        </p:nvSpPr>
        <p:spPr>
          <a:xfrm>
            <a:off x="675084" y="4698117"/>
            <a:ext cx="7335118" cy="442670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97D44D5-376C-CAF5-1B58-D299A2F48AF9}"/>
              </a:ext>
            </a:extLst>
          </p:cNvPr>
          <p:cNvSpPr txBox="1"/>
          <p:nvPr/>
        </p:nvSpPr>
        <p:spPr>
          <a:xfrm>
            <a:off x="842141" y="4737384"/>
            <a:ext cx="7168061" cy="34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компания на радиостанциях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144" name="CustomShape 7">
            <a:extLst>
              <a:ext uri="{FF2B5EF4-FFF2-40B4-BE49-F238E27FC236}">
                <a16:creationId xmlns:a16="http://schemas.microsoft.com/office/drawing/2014/main" xmlns="" id="{20DA1FBD-1DDC-D603-FFD7-AF3F746B2A3E}"/>
              </a:ext>
            </a:extLst>
          </p:cNvPr>
          <p:cNvSpPr/>
          <p:nvPr/>
        </p:nvSpPr>
        <p:spPr>
          <a:xfrm>
            <a:off x="674921" y="5751047"/>
            <a:ext cx="7335281" cy="442670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50" name="TextBox 6149">
            <a:extLst>
              <a:ext uri="{FF2B5EF4-FFF2-40B4-BE49-F238E27FC236}">
                <a16:creationId xmlns:a16="http://schemas.microsoft.com/office/drawing/2014/main" xmlns="" id="{37BD1D6F-2EDA-A4EA-3DE3-52EDFDDE4D38}"/>
              </a:ext>
            </a:extLst>
          </p:cNvPr>
          <p:cNvSpPr txBox="1"/>
          <p:nvPr/>
        </p:nvSpPr>
        <p:spPr>
          <a:xfrm>
            <a:off x="859124" y="5817444"/>
            <a:ext cx="5345348" cy="34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 отраслевых СМСП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151" name="CustomShape 7">
            <a:extLst>
              <a:ext uri="{FF2B5EF4-FFF2-40B4-BE49-F238E27FC236}">
                <a16:creationId xmlns:a16="http://schemas.microsoft.com/office/drawing/2014/main" xmlns="" id="{5666A2E6-C5F5-1071-87FD-8AB8373A832A}"/>
              </a:ext>
            </a:extLst>
          </p:cNvPr>
          <p:cNvSpPr/>
          <p:nvPr/>
        </p:nvSpPr>
        <p:spPr>
          <a:xfrm>
            <a:off x="657579" y="6671154"/>
            <a:ext cx="7360359" cy="640307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53" name="TextBox 6152">
            <a:extLst>
              <a:ext uri="{FF2B5EF4-FFF2-40B4-BE49-F238E27FC236}">
                <a16:creationId xmlns:a16="http://schemas.microsoft.com/office/drawing/2014/main" xmlns="" id="{FDA74181-504C-3C2A-86CC-75F1A21395B6}"/>
              </a:ext>
            </a:extLst>
          </p:cNvPr>
          <p:cNvSpPr txBox="1"/>
          <p:nvPr/>
        </p:nvSpPr>
        <p:spPr>
          <a:xfrm>
            <a:off x="836613" y="6703859"/>
            <a:ext cx="6729034" cy="60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программы, семинары, конференции, форумы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599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7AB5F770-27FE-4E5E-8C3E-30FF59C2F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0" y="2934459"/>
            <a:ext cx="4031105" cy="379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CustomShape 2"/>
          <p:cNvSpPr/>
          <p:nvPr/>
        </p:nvSpPr>
        <p:spPr>
          <a:xfrm>
            <a:off x="837000" y="362880"/>
            <a:ext cx="552960" cy="118080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xmlns="" id="{362E030E-3D78-4524-B8CA-35096DEB6166}"/>
              </a:ext>
            </a:extLst>
          </p:cNvPr>
          <p:cNvSpPr/>
          <p:nvPr/>
        </p:nvSpPr>
        <p:spPr>
          <a:xfrm>
            <a:off x="1529482" y="290782"/>
            <a:ext cx="8229814" cy="3265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85000"/>
              </a:lnSpc>
            </a:pPr>
            <a:r>
              <a:rPr lang="ru-RU" spc="-1" dirty="0">
                <a:solidFill>
                  <a:srgbClr val="562212"/>
                </a:solidFill>
                <a:latin typeface="Arial Black"/>
              </a:rPr>
              <a:t>Меры поддержки для Социальных предпринимателей</a:t>
            </a:r>
            <a:endParaRPr lang="ru-RU" strike="noStrike" spc="-1" dirty="0">
              <a:latin typeface="Arial"/>
            </a:endParaRPr>
          </a:p>
        </p:txBody>
      </p:sp>
      <p:grpSp>
        <p:nvGrpSpPr>
          <p:cNvPr id="34" name="Group 29">
            <a:extLst>
              <a:ext uri="{FF2B5EF4-FFF2-40B4-BE49-F238E27FC236}">
                <a16:creationId xmlns:a16="http://schemas.microsoft.com/office/drawing/2014/main" xmlns="" id="{A40B2A00-9027-4B11-8617-DD5424EF5CE7}"/>
              </a:ext>
            </a:extLst>
          </p:cNvPr>
          <p:cNvGrpSpPr/>
          <p:nvPr/>
        </p:nvGrpSpPr>
        <p:grpSpPr>
          <a:xfrm>
            <a:off x="499340" y="1365564"/>
            <a:ext cx="9853353" cy="810521"/>
            <a:chOff x="722919" y="-2136787"/>
            <a:chExt cx="6676340" cy="5590725"/>
          </a:xfrm>
        </p:grpSpPr>
        <p:grpSp>
          <p:nvGrpSpPr>
            <p:cNvPr id="35" name="Group 30">
              <a:extLst>
                <a:ext uri="{FF2B5EF4-FFF2-40B4-BE49-F238E27FC236}">
                  <a16:creationId xmlns:a16="http://schemas.microsoft.com/office/drawing/2014/main" xmlns="" id="{F5D29611-F881-4E81-BDF0-24BB0DEDB787}"/>
                </a:ext>
              </a:extLst>
            </p:cNvPr>
            <p:cNvGrpSpPr/>
            <p:nvPr/>
          </p:nvGrpSpPr>
          <p:grpSpPr>
            <a:xfrm>
              <a:off x="722919" y="-2136787"/>
              <a:ext cx="6584092" cy="5590725"/>
              <a:chOff x="722919" y="-2136787"/>
              <a:chExt cx="6584092" cy="5590725"/>
            </a:xfrm>
          </p:grpSpPr>
          <p:sp>
            <p:nvSpPr>
              <p:cNvPr id="37" name="CustomShape 31">
                <a:extLst>
                  <a:ext uri="{FF2B5EF4-FFF2-40B4-BE49-F238E27FC236}">
                    <a16:creationId xmlns:a16="http://schemas.microsoft.com/office/drawing/2014/main" xmlns="" id="{003C312F-4B81-495F-B050-EED218D9FD74}"/>
                  </a:ext>
                </a:extLst>
              </p:cNvPr>
              <p:cNvSpPr/>
              <p:nvPr/>
            </p:nvSpPr>
            <p:spPr>
              <a:xfrm>
                <a:off x="730223" y="-2101020"/>
                <a:ext cx="6576788" cy="5554958"/>
              </a:xfrm>
              <a:prstGeom prst="round2Same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8" name="CustomShape 32">
                <a:extLst>
                  <a:ext uri="{FF2B5EF4-FFF2-40B4-BE49-F238E27FC236}">
                    <a16:creationId xmlns:a16="http://schemas.microsoft.com/office/drawing/2014/main" xmlns="" id="{97329DBE-E46E-4926-BD01-E6EC9291B405}"/>
                  </a:ext>
                </a:extLst>
              </p:cNvPr>
              <p:cNvSpPr/>
              <p:nvPr/>
            </p:nvSpPr>
            <p:spPr>
              <a:xfrm>
                <a:off x="722919" y="-2136787"/>
                <a:ext cx="400181" cy="5554958"/>
              </a:xfrm>
              <a:prstGeom prst="round1Rect">
                <a:avLst>
                  <a:gd name="adj" fmla="val 16667"/>
                </a:avLst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6" name="CustomShape 34">
              <a:extLst>
                <a:ext uri="{FF2B5EF4-FFF2-40B4-BE49-F238E27FC236}">
                  <a16:creationId xmlns:a16="http://schemas.microsoft.com/office/drawing/2014/main" xmlns="" id="{71578E3E-F401-4655-9641-232BC96153E5}"/>
                </a:ext>
              </a:extLst>
            </p:cNvPr>
            <p:cNvSpPr/>
            <p:nvPr/>
          </p:nvSpPr>
          <p:spPr>
            <a:xfrm>
              <a:off x="1151213" y="-722726"/>
              <a:ext cx="6248046" cy="272682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r>
                <a:rPr lang="ru-RU" sz="1600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Наша цель — создание благоприятных условий для развития социального предпринимательства в Ивановской области.</a:t>
              </a:r>
            </a:p>
          </p:txBody>
        </p:sp>
      </p:grpSp>
      <p:sp>
        <p:nvSpPr>
          <p:cNvPr id="98" name="CustomShape 33">
            <a:extLst>
              <a:ext uri="{FF2B5EF4-FFF2-40B4-BE49-F238E27FC236}">
                <a16:creationId xmlns:a16="http://schemas.microsoft.com/office/drawing/2014/main" xmlns="" id="{D32BF59E-2FA4-4215-9AB1-EF1BE1428D5D}"/>
              </a:ext>
            </a:extLst>
          </p:cNvPr>
          <p:cNvSpPr/>
          <p:nvPr/>
        </p:nvSpPr>
        <p:spPr>
          <a:xfrm>
            <a:off x="882424" y="2587226"/>
            <a:ext cx="380252" cy="208726"/>
          </a:xfrm>
          <a:prstGeom prst="round2Same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104" name="CustomShape 33">
            <a:extLst>
              <a:ext uri="{FF2B5EF4-FFF2-40B4-BE49-F238E27FC236}">
                <a16:creationId xmlns:a16="http://schemas.microsoft.com/office/drawing/2014/main" xmlns="" id="{CAB0426A-DDFC-41B6-8BF8-2DD4BEB9F55B}"/>
              </a:ext>
            </a:extLst>
          </p:cNvPr>
          <p:cNvSpPr/>
          <p:nvPr/>
        </p:nvSpPr>
        <p:spPr>
          <a:xfrm>
            <a:off x="709086" y="4041356"/>
            <a:ext cx="204535" cy="283241"/>
          </a:xfrm>
          <a:prstGeom prst="round2Same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b="0" strike="noStrike" spc="-1" dirty="0">
              <a:latin typeface="Arial"/>
            </a:endParaRPr>
          </a:p>
        </p:txBody>
      </p:sp>
      <p:grpSp>
        <p:nvGrpSpPr>
          <p:cNvPr id="105" name="Group 29">
            <a:extLst>
              <a:ext uri="{FF2B5EF4-FFF2-40B4-BE49-F238E27FC236}">
                <a16:creationId xmlns:a16="http://schemas.microsoft.com/office/drawing/2014/main" xmlns="" id="{AD1D9AF3-68B8-419D-A221-B857B95A0740}"/>
              </a:ext>
            </a:extLst>
          </p:cNvPr>
          <p:cNvGrpSpPr/>
          <p:nvPr/>
        </p:nvGrpSpPr>
        <p:grpSpPr>
          <a:xfrm>
            <a:off x="751157" y="4911682"/>
            <a:ext cx="6019657" cy="306879"/>
            <a:chOff x="770040" y="1880993"/>
            <a:chExt cx="4127626" cy="794433"/>
          </a:xfrm>
        </p:grpSpPr>
        <p:sp>
          <p:nvSpPr>
            <p:cNvPr id="110" name="CustomShape 33">
              <a:extLst>
                <a:ext uri="{FF2B5EF4-FFF2-40B4-BE49-F238E27FC236}">
                  <a16:creationId xmlns:a16="http://schemas.microsoft.com/office/drawing/2014/main" xmlns="" id="{53AC5D63-6933-4BE7-BBB3-20DF61598DE4}"/>
                </a:ext>
              </a:extLst>
            </p:cNvPr>
            <p:cNvSpPr/>
            <p:nvPr/>
          </p:nvSpPr>
          <p:spPr>
            <a:xfrm>
              <a:off x="830758" y="1978639"/>
              <a:ext cx="234870" cy="520017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b="0" strike="noStrike" spc="-1" dirty="0">
                <a:latin typeface="Arial"/>
              </a:endParaRPr>
            </a:p>
          </p:txBody>
        </p:sp>
        <p:sp>
          <p:nvSpPr>
            <p:cNvPr id="107" name="CustomShape 34">
              <a:extLst>
                <a:ext uri="{FF2B5EF4-FFF2-40B4-BE49-F238E27FC236}">
                  <a16:creationId xmlns:a16="http://schemas.microsoft.com/office/drawing/2014/main" xmlns="" id="{DD810592-9035-4A81-A027-12C69A2319A4}"/>
                </a:ext>
              </a:extLst>
            </p:cNvPr>
            <p:cNvSpPr/>
            <p:nvPr/>
          </p:nvSpPr>
          <p:spPr>
            <a:xfrm>
              <a:off x="770040" y="1880993"/>
              <a:ext cx="4127626" cy="794433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b="1" strike="noStrike" spc="-1" dirty="0">
                  <a:solidFill>
                    <a:srgbClr val="562212"/>
                  </a:solidFill>
                  <a:latin typeface="Arial"/>
                </a:rPr>
                <a:t> 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cxnSp>
        <p:nvCxnSpPr>
          <p:cNvPr id="267" name="Прямая соединительная линия 266">
            <a:extLst>
              <a:ext uri="{FF2B5EF4-FFF2-40B4-BE49-F238E27FC236}">
                <a16:creationId xmlns:a16="http://schemas.microsoft.com/office/drawing/2014/main" xmlns="" id="{57F61EE9-7460-43A8-B8A2-DBA610143780}"/>
              </a:ext>
            </a:extLst>
          </p:cNvPr>
          <p:cNvCxnSpPr>
            <a:cxnSpLocks/>
          </p:cNvCxnSpPr>
          <p:nvPr/>
        </p:nvCxnSpPr>
        <p:spPr>
          <a:xfrm>
            <a:off x="5791218" y="848104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>
            <a:extLst>
              <a:ext uri="{FF2B5EF4-FFF2-40B4-BE49-F238E27FC236}">
                <a16:creationId xmlns:a16="http://schemas.microsoft.com/office/drawing/2014/main" xmlns="" id="{8F7DD69E-0A21-4F65-94A2-59AC5099F82D}"/>
              </a:ext>
            </a:extLst>
          </p:cNvPr>
          <p:cNvCxnSpPr>
            <a:cxnSpLocks/>
          </p:cNvCxnSpPr>
          <p:nvPr/>
        </p:nvCxnSpPr>
        <p:spPr>
          <a:xfrm>
            <a:off x="5791218" y="930645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5" name="Рисунок 274" descr="Рукопожатие со сплошной заливкой">
            <a:extLst>
              <a:ext uri="{FF2B5EF4-FFF2-40B4-BE49-F238E27FC236}">
                <a16:creationId xmlns:a16="http://schemas.microsoft.com/office/drawing/2014/main" xmlns="" id="{6547CC45-9F59-4587-9BB7-56607F420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780021" y="6762515"/>
            <a:ext cx="289808" cy="28980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9AD0D1A-5BE6-444C-9F07-F5710AD3B069}"/>
              </a:ext>
            </a:extLst>
          </p:cNvPr>
          <p:cNvSpPr txBox="1"/>
          <p:nvPr/>
        </p:nvSpPr>
        <p:spPr>
          <a:xfrm>
            <a:off x="3944984" y="4011582"/>
            <a:ext cx="6271564" cy="3097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400" b="1" i="1" dirty="0">
                <a:solidFill>
                  <a:srgbClr val="562212"/>
                </a:solidFill>
              </a:rPr>
              <a:t>консультационная поддержка по вопросам вступления в реестр социальных предприятий и дальнейшего участия в конкурсном отборе на получение гранта от 100 до 500 тысяч рублей;</a:t>
            </a:r>
          </a:p>
          <a:p>
            <a:pPr marL="171450" indent="-171450" algn="just">
              <a:buFontTx/>
              <a:buChar char="-"/>
            </a:pPr>
            <a:endParaRPr lang="ru-RU" sz="1400" b="1" i="1" dirty="0">
              <a:solidFill>
                <a:srgbClr val="562212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1400" b="1" i="1" dirty="0">
                <a:solidFill>
                  <a:srgbClr val="562212"/>
                </a:solidFill>
              </a:rPr>
              <a:t>участие в конкурсе «Лучший социальный проект года»</a:t>
            </a:r>
          </a:p>
          <a:p>
            <a:pPr marL="171450" indent="-171450" algn="just">
              <a:buFontTx/>
              <a:buChar char="-"/>
            </a:pPr>
            <a:endParaRPr lang="ru-RU" sz="1400" b="1" i="1" dirty="0">
              <a:solidFill>
                <a:srgbClr val="562212"/>
              </a:solidFill>
            </a:endParaRPr>
          </a:p>
          <a:p>
            <a:pPr algn="just"/>
            <a:r>
              <a:rPr lang="ru-RU" sz="1100" b="1" i="1" dirty="0">
                <a:solidFill>
                  <a:srgbClr val="562212"/>
                </a:solidFill>
              </a:rPr>
              <a:t>	Всероссийский конкурс, который помогает сделать широко известными 	лучшие проекты субъектов социального предпринимательства, а также 	субъектов МСП, реализующих общественно-полезные инициативы;</a:t>
            </a:r>
          </a:p>
          <a:p>
            <a:pPr algn="just"/>
            <a:endParaRPr lang="ru-RU" sz="1100" b="1" i="1" dirty="0">
              <a:solidFill>
                <a:srgbClr val="562212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1400" b="1" i="1" dirty="0">
                <a:solidFill>
                  <a:srgbClr val="562212"/>
                </a:solidFill>
              </a:rPr>
              <a:t>обучающие программы, тренинги, акселерационные программы;</a:t>
            </a:r>
          </a:p>
          <a:p>
            <a:pPr marL="171450" indent="-171450" algn="just">
              <a:buFontTx/>
              <a:buChar char="-"/>
            </a:pPr>
            <a:endParaRPr lang="ru-RU" sz="1400" b="1" i="1" dirty="0">
              <a:solidFill>
                <a:srgbClr val="562212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1400" b="1" i="1" dirty="0">
                <a:solidFill>
                  <a:srgbClr val="562212"/>
                </a:solidFill>
              </a:rPr>
              <a:t>информационная поддержка</a:t>
            </a:r>
          </a:p>
          <a:p>
            <a:pPr marL="171450" indent="-171450">
              <a:buFontTx/>
              <a:buChar char="-"/>
            </a:pPr>
            <a:endParaRPr lang="ru-RU" sz="1200" b="1" dirty="0">
              <a:solidFill>
                <a:srgbClr val="562212"/>
              </a:solidFill>
            </a:endParaRPr>
          </a:p>
        </p:txBody>
      </p:sp>
      <p:grpSp>
        <p:nvGrpSpPr>
          <p:cNvPr id="49" name="Group 29">
            <a:extLst>
              <a:ext uri="{FF2B5EF4-FFF2-40B4-BE49-F238E27FC236}">
                <a16:creationId xmlns:a16="http://schemas.microsoft.com/office/drawing/2014/main" xmlns="" id="{4A171D70-9570-4DFA-8A98-CDE67D1A8968}"/>
              </a:ext>
            </a:extLst>
          </p:cNvPr>
          <p:cNvGrpSpPr/>
          <p:nvPr/>
        </p:nvGrpSpPr>
        <p:grpSpPr>
          <a:xfrm>
            <a:off x="4055287" y="2907534"/>
            <a:ext cx="6271564" cy="872353"/>
            <a:chOff x="582868" y="913499"/>
            <a:chExt cx="4990726" cy="2368474"/>
          </a:xfrm>
        </p:grpSpPr>
        <p:sp>
          <p:nvSpPr>
            <p:cNvPr id="53" name="CustomShape 32">
              <a:extLst>
                <a:ext uri="{FF2B5EF4-FFF2-40B4-BE49-F238E27FC236}">
                  <a16:creationId xmlns:a16="http://schemas.microsoft.com/office/drawing/2014/main" xmlns="" id="{A793C6AF-351D-4142-8581-DC53944440FF}"/>
                </a:ext>
              </a:extLst>
            </p:cNvPr>
            <p:cNvSpPr/>
            <p:nvPr/>
          </p:nvSpPr>
          <p:spPr>
            <a:xfrm>
              <a:off x="582868" y="913499"/>
              <a:ext cx="4990726" cy="2368474"/>
            </a:xfrm>
            <a:prstGeom prst="round1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" name="CustomShape 34">
              <a:extLst>
                <a:ext uri="{FF2B5EF4-FFF2-40B4-BE49-F238E27FC236}">
                  <a16:creationId xmlns:a16="http://schemas.microsoft.com/office/drawing/2014/main" xmlns="" id="{9A1A5805-1659-49EA-9F80-42ADF326E101}"/>
                </a:ext>
              </a:extLst>
            </p:cNvPr>
            <p:cNvSpPr/>
            <p:nvPr/>
          </p:nvSpPr>
          <p:spPr>
            <a:xfrm>
              <a:off x="1097122" y="1609909"/>
              <a:ext cx="4251418" cy="959498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>
                <a:lnSpc>
                  <a:spcPct val="100000"/>
                </a:lnSpc>
                <a:spcAft>
                  <a:spcPts val="527"/>
                </a:spcAft>
              </a:pPr>
              <a:r>
                <a:rPr lang="ru-RU" sz="1600" b="1" i="1" strike="noStrike" spc="-1" dirty="0">
                  <a:solidFill>
                    <a:schemeClr val="bg1"/>
                  </a:solidFill>
                  <a:latin typeface="Arial"/>
                </a:rPr>
                <a:t>Меры поддержки социальных предприятий: </a:t>
              </a:r>
              <a:endParaRPr lang="ru-RU" sz="1600" b="0" i="1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626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Рисунок 265">
            <a:extLst>
              <a:ext uri="{FF2B5EF4-FFF2-40B4-BE49-F238E27FC236}">
                <a16:creationId xmlns:a16="http://schemas.microsoft.com/office/drawing/2014/main" xmlns="" id="{4DD212F8-1704-4158-8D51-6DE3D8E7A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19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709" y="882119"/>
            <a:ext cx="4256958" cy="2394538"/>
          </a:xfrm>
          <a:prstGeom prst="rect">
            <a:avLst/>
          </a:prstGeom>
        </p:spPr>
      </p:pic>
      <p:sp>
        <p:nvSpPr>
          <p:cNvPr id="172" name="CustomShape 2"/>
          <p:cNvSpPr/>
          <p:nvPr/>
        </p:nvSpPr>
        <p:spPr>
          <a:xfrm>
            <a:off x="837000" y="362880"/>
            <a:ext cx="552960" cy="118080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33">
            <a:extLst>
              <a:ext uri="{FF2B5EF4-FFF2-40B4-BE49-F238E27FC236}">
                <a16:creationId xmlns:a16="http://schemas.microsoft.com/office/drawing/2014/main" xmlns="" id="{D32BF59E-2FA4-4215-9AB1-EF1BE1428D5D}"/>
              </a:ext>
            </a:extLst>
          </p:cNvPr>
          <p:cNvSpPr/>
          <p:nvPr/>
        </p:nvSpPr>
        <p:spPr>
          <a:xfrm>
            <a:off x="882424" y="2587226"/>
            <a:ext cx="380252" cy="208726"/>
          </a:xfrm>
          <a:prstGeom prst="round2Same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104" name="CustomShape 33">
            <a:extLst>
              <a:ext uri="{FF2B5EF4-FFF2-40B4-BE49-F238E27FC236}">
                <a16:creationId xmlns:a16="http://schemas.microsoft.com/office/drawing/2014/main" xmlns="" id="{CAB0426A-DDFC-41B6-8BF8-2DD4BEB9F55B}"/>
              </a:ext>
            </a:extLst>
          </p:cNvPr>
          <p:cNvSpPr/>
          <p:nvPr/>
        </p:nvSpPr>
        <p:spPr>
          <a:xfrm>
            <a:off x="837000" y="4166725"/>
            <a:ext cx="76621" cy="157872"/>
          </a:xfrm>
          <a:prstGeom prst="round2Same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b="0" strike="noStrike" spc="-1" dirty="0">
              <a:latin typeface="Arial"/>
            </a:endParaRPr>
          </a:p>
        </p:txBody>
      </p:sp>
      <p:grpSp>
        <p:nvGrpSpPr>
          <p:cNvPr id="105" name="Group 29">
            <a:extLst>
              <a:ext uri="{FF2B5EF4-FFF2-40B4-BE49-F238E27FC236}">
                <a16:creationId xmlns:a16="http://schemas.microsoft.com/office/drawing/2014/main" xmlns="" id="{AD1D9AF3-68B8-419D-A221-B857B95A0740}"/>
              </a:ext>
            </a:extLst>
          </p:cNvPr>
          <p:cNvGrpSpPr/>
          <p:nvPr/>
        </p:nvGrpSpPr>
        <p:grpSpPr>
          <a:xfrm>
            <a:off x="751157" y="4911682"/>
            <a:ext cx="6019657" cy="306879"/>
            <a:chOff x="770040" y="1880993"/>
            <a:chExt cx="4127626" cy="794433"/>
          </a:xfrm>
        </p:grpSpPr>
        <p:sp>
          <p:nvSpPr>
            <p:cNvPr id="110" name="CustomShape 33">
              <a:extLst>
                <a:ext uri="{FF2B5EF4-FFF2-40B4-BE49-F238E27FC236}">
                  <a16:creationId xmlns:a16="http://schemas.microsoft.com/office/drawing/2014/main" xmlns="" id="{53AC5D63-6933-4BE7-BBB3-20DF61598DE4}"/>
                </a:ext>
              </a:extLst>
            </p:cNvPr>
            <p:cNvSpPr/>
            <p:nvPr/>
          </p:nvSpPr>
          <p:spPr>
            <a:xfrm>
              <a:off x="830758" y="1978639"/>
              <a:ext cx="234870" cy="520017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b="0" strike="noStrike" spc="-1" dirty="0">
                <a:latin typeface="Arial"/>
              </a:endParaRPr>
            </a:p>
          </p:txBody>
        </p:sp>
        <p:sp>
          <p:nvSpPr>
            <p:cNvPr id="107" name="CustomShape 34">
              <a:extLst>
                <a:ext uri="{FF2B5EF4-FFF2-40B4-BE49-F238E27FC236}">
                  <a16:creationId xmlns:a16="http://schemas.microsoft.com/office/drawing/2014/main" xmlns="" id="{DD810592-9035-4A81-A027-12C69A2319A4}"/>
                </a:ext>
              </a:extLst>
            </p:cNvPr>
            <p:cNvSpPr/>
            <p:nvPr/>
          </p:nvSpPr>
          <p:spPr>
            <a:xfrm>
              <a:off x="770040" y="1880993"/>
              <a:ext cx="4127626" cy="794433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b="1" strike="noStrike" spc="-1" dirty="0">
                  <a:solidFill>
                    <a:srgbClr val="562212"/>
                  </a:solidFill>
                  <a:latin typeface="Arial"/>
                </a:rPr>
                <a:t> 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cxnSp>
        <p:nvCxnSpPr>
          <p:cNvPr id="267" name="Прямая соединительная линия 266">
            <a:extLst>
              <a:ext uri="{FF2B5EF4-FFF2-40B4-BE49-F238E27FC236}">
                <a16:creationId xmlns:a16="http://schemas.microsoft.com/office/drawing/2014/main" xmlns="" id="{57F61EE9-7460-43A8-B8A2-DBA610143780}"/>
              </a:ext>
            </a:extLst>
          </p:cNvPr>
          <p:cNvCxnSpPr>
            <a:cxnSpLocks/>
          </p:cNvCxnSpPr>
          <p:nvPr/>
        </p:nvCxnSpPr>
        <p:spPr>
          <a:xfrm>
            <a:off x="5791218" y="848104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>
            <a:extLst>
              <a:ext uri="{FF2B5EF4-FFF2-40B4-BE49-F238E27FC236}">
                <a16:creationId xmlns:a16="http://schemas.microsoft.com/office/drawing/2014/main" xmlns="" id="{8F7DD69E-0A21-4F65-94A2-59AC5099F82D}"/>
              </a:ext>
            </a:extLst>
          </p:cNvPr>
          <p:cNvCxnSpPr>
            <a:cxnSpLocks/>
          </p:cNvCxnSpPr>
          <p:nvPr/>
        </p:nvCxnSpPr>
        <p:spPr>
          <a:xfrm>
            <a:off x="5791218" y="930645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5" name="Рисунок 274" descr="Рукопожатие со сплошной заливкой">
            <a:extLst>
              <a:ext uri="{FF2B5EF4-FFF2-40B4-BE49-F238E27FC236}">
                <a16:creationId xmlns:a16="http://schemas.microsoft.com/office/drawing/2014/main" xmlns="" id="{6547CC45-9F59-4587-9BB7-56607F4200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780021" y="6762515"/>
            <a:ext cx="289808" cy="289808"/>
          </a:xfrm>
          <a:prstGeom prst="rect">
            <a:avLst/>
          </a:prstGeom>
        </p:spPr>
      </p:pic>
      <p:grpSp>
        <p:nvGrpSpPr>
          <p:cNvPr id="25" name="Group 29">
            <a:extLst>
              <a:ext uri="{FF2B5EF4-FFF2-40B4-BE49-F238E27FC236}">
                <a16:creationId xmlns:a16="http://schemas.microsoft.com/office/drawing/2014/main" xmlns="" id="{8A814685-94D5-464B-A746-A83FB5404C5D}"/>
              </a:ext>
            </a:extLst>
          </p:cNvPr>
          <p:cNvGrpSpPr/>
          <p:nvPr/>
        </p:nvGrpSpPr>
        <p:grpSpPr>
          <a:xfrm>
            <a:off x="944600" y="1363315"/>
            <a:ext cx="4754116" cy="504612"/>
            <a:chOff x="542147" y="2503922"/>
            <a:chExt cx="4990726" cy="1277784"/>
          </a:xfrm>
        </p:grpSpPr>
        <p:sp>
          <p:nvSpPr>
            <p:cNvPr id="26" name="CustomShape 32">
              <a:extLst>
                <a:ext uri="{FF2B5EF4-FFF2-40B4-BE49-F238E27FC236}">
                  <a16:creationId xmlns:a16="http://schemas.microsoft.com/office/drawing/2014/main" xmlns="" id="{8DF45D8E-B73D-48E5-BF88-DC3BC01F5833}"/>
                </a:ext>
              </a:extLst>
            </p:cNvPr>
            <p:cNvSpPr/>
            <p:nvPr/>
          </p:nvSpPr>
          <p:spPr>
            <a:xfrm>
              <a:off x="542147" y="2503922"/>
              <a:ext cx="4990726" cy="1277784"/>
            </a:xfrm>
            <a:prstGeom prst="round1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" name="CustomShape 34">
              <a:extLst>
                <a:ext uri="{FF2B5EF4-FFF2-40B4-BE49-F238E27FC236}">
                  <a16:creationId xmlns:a16="http://schemas.microsoft.com/office/drawing/2014/main" xmlns="" id="{CC8B56C2-DFE2-4214-BA99-68B846AC4879}"/>
                </a:ext>
              </a:extLst>
            </p:cNvPr>
            <p:cNvSpPr/>
            <p:nvPr/>
          </p:nvSpPr>
          <p:spPr>
            <a:xfrm>
              <a:off x="903231" y="2624368"/>
              <a:ext cx="4251418" cy="1005326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strike="noStrike" spc="-1" dirty="0">
                  <a:solidFill>
                    <a:schemeClr val="bg1"/>
                  </a:solidFill>
                  <a:latin typeface="Arial"/>
                </a:rPr>
                <a:t>Грантовая поддержка</a:t>
              </a:r>
            </a:p>
          </p:txBody>
        </p:sp>
      </p:grpSp>
      <p:grpSp>
        <p:nvGrpSpPr>
          <p:cNvPr id="40" name="Group 29">
            <a:extLst>
              <a:ext uri="{FF2B5EF4-FFF2-40B4-BE49-F238E27FC236}">
                <a16:creationId xmlns:a16="http://schemas.microsoft.com/office/drawing/2014/main" xmlns="" id="{732A1384-36DA-4ECE-80C7-4A5FA22B87BC}"/>
              </a:ext>
            </a:extLst>
          </p:cNvPr>
          <p:cNvGrpSpPr/>
          <p:nvPr/>
        </p:nvGrpSpPr>
        <p:grpSpPr>
          <a:xfrm>
            <a:off x="913621" y="4019361"/>
            <a:ext cx="9112805" cy="487293"/>
            <a:chOff x="230728" y="7646194"/>
            <a:chExt cx="4990726" cy="1059228"/>
          </a:xfrm>
        </p:grpSpPr>
        <p:sp>
          <p:nvSpPr>
            <p:cNvPr id="41" name="CustomShape 32">
              <a:extLst>
                <a:ext uri="{FF2B5EF4-FFF2-40B4-BE49-F238E27FC236}">
                  <a16:creationId xmlns:a16="http://schemas.microsoft.com/office/drawing/2014/main" xmlns="" id="{1102279C-8BCC-4779-A9CD-8883692FD3D7}"/>
                </a:ext>
              </a:extLst>
            </p:cNvPr>
            <p:cNvSpPr/>
            <p:nvPr/>
          </p:nvSpPr>
          <p:spPr>
            <a:xfrm>
              <a:off x="230728" y="7646194"/>
              <a:ext cx="4990726" cy="1059228"/>
            </a:xfrm>
            <a:prstGeom prst="round1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" name="CustomShape 34">
              <a:extLst>
                <a:ext uri="{FF2B5EF4-FFF2-40B4-BE49-F238E27FC236}">
                  <a16:creationId xmlns:a16="http://schemas.microsoft.com/office/drawing/2014/main" xmlns="" id="{84F8244E-E4F1-4E98-A256-7CCC70670AB0}"/>
                </a:ext>
              </a:extLst>
            </p:cNvPr>
            <p:cNvSpPr/>
            <p:nvPr/>
          </p:nvSpPr>
          <p:spPr>
            <a:xfrm>
              <a:off x="600380" y="7768881"/>
              <a:ext cx="4251419" cy="814340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strike="noStrike" spc="-1" dirty="0">
                  <a:solidFill>
                    <a:schemeClr val="bg1"/>
                  </a:solidFill>
                  <a:latin typeface="Arial"/>
                </a:rPr>
                <a:t>Условия получения гранта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A9045A-A118-300A-7161-3B296B00E622}"/>
              </a:ext>
            </a:extLst>
          </p:cNvPr>
          <p:cNvSpPr txBox="1"/>
          <p:nvPr/>
        </p:nvSpPr>
        <p:spPr>
          <a:xfrm>
            <a:off x="944600" y="4781028"/>
            <a:ext cx="9365813" cy="55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562212"/>
                </a:solidFill>
              </a:rPr>
              <a:t>Вступление в реестр социальных предприятий </a:t>
            </a:r>
          </a:p>
          <a:p>
            <a:r>
              <a:rPr lang="ru-RU" sz="1600" i="1" dirty="0">
                <a:solidFill>
                  <a:srgbClr val="562212"/>
                </a:solidFill>
              </a:rPr>
              <a:t>(через Департамент экономического развития и торговли Ивановской области)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0FA103-432A-1DA2-2D89-62DEE60C04EB}"/>
              </a:ext>
            </a:extLst>
          </p:cNvPr>
          <p:cNvSpPr txBox="1"/>
          <p:nvPr/>
        </p:nvSpPr>
        <p:spPr>
          <a:xfrm>
            <a:off x="944599" y="5492936"/>
            <a:ext cx="9365813" cy="55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562212"/>
                </a:solidFill>
              </a:rPr>
              <a:t>Для СМСП впервые вступивших в реестр обязательное прохождение Акселерационной обучающей программы (бесплатно в центре Мой бизнес)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021FC4-9240-3532-D78B-15F06F59A5F7}"/>
              </a:ext>
            </a:extLst>
          </p:cNvPr>
          <p:cNvSpPr txBox="1"/>
          <p:nvPr/>
        </p:nvSpPr>
        <p:spPr>
          <a:xfrm>
            <a:off x="944600" y="6175280"/>
            <a:ext cx="5580366" cy="321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562212"/>
                </a:solidFill>
              </a:rPr>
              <a:t>Обеспечение софинансирования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5D6534-7AD9-111D-A81B-C0BC6D02F75B}"/>
              </a:ext>
            </a:extLst>
          </p:cNvPr>
          <p:cNvSpPr txBox="1"/>
          <p:nvPr/>
        </p:nvSpPr>
        <p:spPr>
          <a:xfrm>
            <a:off x="891971" y="2001244"/>
            <a:ext cx="5345348" cy="693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гранта: </a:t>
            </a:r>
          </a:p>
          <a:p>
            <a:endParaRPr lang="ru-RU" sz="800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100 000 руб. до 500 000 руб.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7A98EB-CE68-13AD-DB64-02458566E563}"/>
              </a:ext>
            </a:extLst>
          </p:cNvPr>
          <p:cNvSpPr txBox="1"/>
          <p:nvPr/>
        </p:nvSpPr>
        <p:spPr>
          <a:xfrm>
            <a:off x="910980" y="2878190"/>
            <a:ext cx="5345348" cy="92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 затрат: </a:t>
            </a:r>
          </a:p>
          <a:p>
            <a:endParaRPr lang="ru-RU" sz="800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собственных или заемных средств </a:t>
            </a:r>
          </a:p>
          <a:p>
            <a:r>
              <a:rPr lang="ru-RU" sz="1600" i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средств государственной поддержки</a:t>
            </a:r>
            <a:endParaRPr lang="ru-RU" sz="1600" i="1" dirty="0"/>
          </a:p>
        </p:txBody>
      </p:sp>
      <p:sp>
        <p:nvSpPr>
          <p:cNvPr id="13" name="CustomShape 1">
            <a:extLst>
              <a:ext uri="{FF2B5EF4-FFF2-40B4-BE49-F238E27FC236}">
                <a16:creationId xmlns:a16="http://schemas.microsoft.com/office/drawing/2014/main" xmlns="" id="{5BD3CFBC-DDC6-22AC-B302-56496177EBD5}"/>
              </a:ext>
            </a:extLst>
          </p:cNvPr>
          <p:cNvSpPr/>
          <p:nvPr/>
        </p:nvSpPr>
        <p:spPr>
          <a:xfrm>
            <a:off x="1512598" y="299687"/>
            <a:ext cx="8229814" cy="3265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85000"/>
              </a:lnSpc>
            </a:pPr>
            <a:r>
              <a:rPr lang="ru-RU" spc="-1" dirty="0">
                <a:solidFill>
                  <a:srgbClr val="562212"/>
                </a:solidFill>
                <a:latin typeface="Arial Black"/>
              </a:rPr>
              <a:t>Меры поддержки для Социальных предпринимателей</a:t>
            </a:r>
            <a:endParaRPr lang="ru-RU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1167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2"/>
          <p:cNvSpPr/>
          <p:nvPr/>
        </p:nvSpPr>
        <p:spPr>
          <a:xfrm>
            <a:off x="837000" y="362880"/>
            <a:ext cx="552960" cy="118080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05" name="Group 29">
            <a:extLst>
              <a:ext uri="{FF2B5EF4-FFF2-40B4-BE49-F238E27FC236}">
                <a16:creationId xmlns:a16="http://schemas.microsoft.com/office/drawing/2014/main" xmlns="" id="{AD1D9AF3-68B8-419D-A221-B857B95A0740}"/>
              </a:ext>
            </a:extLst>
          </p:cNvPr>
          <p:cNvGrpSpPr/>
          <p:nvPr/>
        </p:nvGrpSpPr>
        <p:grpSpPr>
          <a:xfrm>
            <a:off x="751157" y="4911682"/>
            <a:ext cx="6019657" cy="306879"/>
            <a:chOff x="770040" y="1880993"/>
            <a:chExt cx="4127626" cy="794433"/>
          </a:xfrm>
        </p:grpSpPr>
        <p:sp>
          <p:nvSpPr>
            <p:cNvPr id="110" name="CustomShape 33">
              <a:extLst>
                <a:ext uri="{FF2B5EF4-FFF2-40B4-BE49-F238E27FC236}">
                  <a16:creationId xmlns:a16="http://schemas.microsoft.com/office/drawing/2014/main" xmlns="" id="{53AC5D63-6933-4BE7-BBB3-20DF61598DE4}"/>
                </a:ext>
              </a:extLst>
            </p:cNvPr>
            <p:cNvSpPr/>
            <p:nvPr/>
          </p:nvSpPr>
          <p:spPr>
            <a:xfrm>
              <a:off x="830758" y="1978639"/>
              <a:ext cx="234870" cy="520017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b="0" strike="noStrike" spc="-1" dirty="0">
                <a:latin typeface="Arial"/>
              </a:endParaRPr>
            </a:p>
          </p:txBody>
        </p:sp>
        <p:sp>
          <p:nvSpPr>
            <p:cNvPr id="107" name="CustomShape 34">
              <a:extLst>
                <a:ext uri="{FF2B5EF4-FFF2-40B4-BE49-F238E27FC236}">
                  <a16:creationId xmlns:a16="http://schemas.microsoft.com/office/drawing/2014/main" xmlns="" id="{DD810592-9035-4A81-A027-12C69A2319A4}"/>
                </a:ext>
              </a:extLst>
            </p:cNvPr>
            <p:cNvSpPr/>
            <p:nvPr/>
          </p:nvSpPr>
          <p:spPr>
            <a:xfrm>
              <a:off x="770040" y="1880993"/>
              <a:ext cx="4127626" cy="794433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b="1" strike="noStrike" spc="-1" dirty="0">
                  <a:solidFill>
                    <a:srgbClr val="562212"/>
                  </a:solidFill>
                  <a:latin typeface="Arial"/>
                </a:rPr>
                <a:t> 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cxnSp>
        <p:nvCxnSpPr>
          <p:cNvPr id="267" name="Прямая соединительная линия 266">
            <a:extLst>
              <a:ext uri="{FF2B5EF4-FFF2-40B4-BE49-F238E27FC236}">
                <a16:creationId xmlns:a16="http://schemas.microsoft.com/office/drawing/2014/main" xmlns="" id="{57F61EE9-7460-43A8-B8A2-DBA610143780}"/>
              </a:ext>
            </a:extLst>
          </p:cNvPr>
          <p:cNvCxnSpPr>
            <a:cxnSpLocks/>
          </p:cNvCxnSpPr>
          <p:nvPr/>
        </p:nvCxnSpPr>
        <p:spPr>
          <a:xfrm>
            <a:off x="5791218" y="848104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>
            <a:extLst>
              <a:ext uri="{FF2B5EF4-FFF2-40B4-BE49-F238E27FC236}">
                <a16:creationId xmlns:a16="http://schemas.microsoft.com/office/drawing/2014/main" xmlns="" id="{8F7DD69E-0A21-4F65-94A2-59AC5099F82D}"/>
              </a:ext>
            </a:extLst>
          </p:cNvPr>
          <p:cNvCxnSpPr>
            <a:cxnSpLocks/>
          </p:cNvCxnSpPr>
          <p:nvPr/>
        </p:nvCxnSpPr>
        <p:spPr>
          <a:xfrm>
            <a:off x="5791218" y="930645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5" name="Рисунок 274" descr="Рукопожатие со сплошной заливкой">
            <a:extLst>
              <a:ext uri="{FF2B5EF4-FFF2-40B4-BE49-F238E27FC236}">
                <a16:creationId xmlns:a16="http://schemas.microsoft.com/office/drawing/2014/main" xmlns="" id="{6547CC45-9F59-4587-9BB7-56607F4200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780021" y="6762515"/>
            <a:ext cx="289808" cy="289808"/>
          </a:xfrm>
          <a:prstGeom prst="rect">
            <a:avLst/>
          </a:prstGeom>
        </p:spPr>
      </p:pic>
      <p:grpSp>
        <p:nvGrpSpPr>
          <p:cNvPr id="36" name="Group 29">
            <a:extLst>
              <a:ext uri="{FF2B5EF4-FFF2-40B4-BE49-F238E27FC236}">
                <a16:creationId xmlns:a16="http://schemas.microsoft.com/office/drawing/2014/main" xmlns="" id="{DDD185DA-3AE7-4A7E-8CF7-4FE95D9B0B65}"/>
              </a:ext>
            </a:extLst>
          </p:cNvPr>
          <p:cNvGrpSpPr/>
          <p:nvPr/>
        </p:nvGrpSpPr>
        <p:grpSpPr>
          <a:xfrm>
            <a:off x="578426" y="968108"/>
            <a:ext cx="9824112" cy="474513"/>
            <a:chOff x="127296" y="2701133"/>
            <a:chExt cx="6041406" cy="1329938"/>
          </a:xfrm>
        </p:grpSpPr>
        <p:sp>
          <p:nvSpPr>
            <p:cNvPr id="37" name="CustomShape 32">
              <a:extLst>
                <a:ext uri="{FF2B5EF4-FFF2-40B4-BE49-F238E27FC236}">
                  <a16:creationId xmlns:a16="http://schemas.microsoft.com/office/drawing/2014/main" xmlns="" id="{92C7168E-13A6-476F-866A-AB5351561A51}"/>
                </a:ext>
              </a:extLst>
            </p:cNvPr>
            <p:cNvSpPr/>
            <p:nvPr/>
          </p:nvSpPr>
          <p:spPr>
            <a:xfrm>
              <a:off x="127296" y="2753286"/>
              <a:ext cx="6041406" cy="1277785"/>
            </a:xfrm>
            <a:prstGeom prst="round1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" name="CustomShape 34">
              <a:extLst>
                <a:ext uri="{FF2B5EF4-FFF2-40B4-BE49-F238E27FC236}">
                  <a16:creationId xmlns:a16="http://schemas.microsoft.com/office/drawing/2014/main" xmlns="" id="{515ECC5E-D03F-4844-8068-7BE235095506}"/>
                </a:ext>
              </a:extLst>
            </p:cNvPr>
            <p:cNvSpPr/>
            <p:nvPr/>
          </p:nvSpPr>
          <p:spPr>
            <a:xfrm>
              <a:off x="262651" y="2701133"/>
              <a:ext cx="5463531" cy="113470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strike="noStrike" spc="-1" dirty="0">
                  <a:solidFill>
                    <a:schemeClr val="bg1"/>
                  </a:solidFill>
                  <a:latin typeface="Arial"/>
                </a:rPr>
                <a:t>Критерии</a:t>
              </a:r>
              <a:r>
                <a:rPr lang="ru-RU" sz="2000" strike="noStrike" spc="-1" dirty="0">
                  <a:solidFill>
                    <a:srgbClr val="562212"/>
                  </a:solidFill>
                  <a:latin typeface="Arial"/>
                </a:rPr>
                <a:t> </a:t>
              </a:r>
              <a:r>
                <a:rPr lang="ru-RU" sz="2000" strike="noStrike" spc="-1" dirty="0">
                  <a:solidFill>
                    <a:schemeClr val="bg1"/>
                  </a:solidFill>
                  <a:latin typeface="Arial"/>
                </a:rPr>
                <a:t>отнесения субъекта МСП к социальному </a:t>
              </a:r>
            </a:p>
          </p:txBody>
        </p:sp>
      </p:grp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2A31C0C2-C4B9-45C4-B18A-E48D976DDC3B}"/>
              </a:ext>
            </a:extLst>
          </p:cNvPr>
          <p:cNvSpPr/>
          <p:nvPr/>
        </p:nvSpPr>
        <p:spPr>
          <a:xfrm>
            <a:off x="4136729" y="2365213"/>
            <a:ext cx="936103" cy="184127"/>
          </a:xfrm>
          <a:prstGeom prst="rightArrow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xmlns="" id="{EC36C857-BC5D-4D14-A8EF-3F8BF316D51F}"/>
              </a:ext>
            </a:extLst>
          </p:cNvPr>
          <p:cNvSpPr/>
          <p:nvPr/>
        </p:nvSpPr>
        <p:spPr>
          <a:xfrm>
            <a:off x="4120645" y="6465025"/>
            <a:ext cx="936103" cy="184127"/>
          </a:xfrm>
          <a:prstGeom prst="rightArrow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D7053505-817A-F6A3-A618-0616C4110A5D}"/>
              </a:ext>
            </a:extLst>
          </p:cNvPr>
          <p:cNvSpPr/>
          <p:nvPr/>
        </p:nvSpPr>
        <p:spPr>
          <a:xfrm>
            <a:off x="4120644" y="3950692"/>
            <a:ext cx="936103" cy="184127"/>
          </a:xfrm>
          <a:prstGeom prst="rightArrow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52C0EC47-594D-0001-03C5-1CE454283E99}"/>
              </a:ext>
            </a:extLst>
          </p:cNvPr>
          <p:cNvSpPr/>
          <p:nvPr/>
        </p:nvSpPr>
        <p:spPr>
          <a:xfrm>
            <a:off x="4120644" y="5160713"/>
            <a:ext cx="936103" cy="184127"/>
          </a:xfrm>
          <a:prstGeom prst="rightArrow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D9E928-0758-2A1C-36CF-C9F0B0CA6E05}"/>
              </a:ext>
            </a:extLst>
          </p:cNvPr>
          <p:cNvSpPr txBox="1"/>
          <p:nvPr/>
        </p:nvSpPr>
        <p:spPr>
          <a:xfrm>
            <a:off x="517508" y="2000271"/>
            <a:ext cx="3440341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400" b="1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/>
              </a:rPr>
              <a:t>Субъект МСП, обеспечивает занятость лиц, отнесенных к категориям социально уязвимых (одной или нескольким)</a:t>
            </a:r>
            <a:endParaRPr lang="ru-RU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4291E0-4BEF-8924-2039-22F5E7548C2D}"/>
              </a:ext>
            </a:extLst>
          </p:cNvPr>
          <p:cNvSpPr txBox="1"/>
          <p:nvPr/>
        </p:nvSpPr>
        <p:spPr>
          <a:xfrm>
            <a:off x="512572" y="3563384"/>
            <a:ext cx="3528525" cy="10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562212"/>
                </a:solidFill>
                <a:latin typeface="Arial"/>
              </a:rPr>
              <a:t>Субъект МСП осуществляет производство товаров (работ, услуг) предназначенных для лиц, отнесенных к категориям социально уязвимых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53BFEB6-4F9D-35BD-AACA-02E730B56C99}"/>
              </a:ext>
            </a:extLst>
          </p:cNvPr>
          <p:cNvSpPr txBox="1"/>
          <p:nvPr/>
        </p:nvSpPr>
        <p:spPr>
          <a:xfrm>
            <a:off x="516030" y="4757751"/>
            <a:ext cx="3528524" cy="10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562212"/>
                </a:solidFill>
                <a:latin typeface="Arial"/>
              </a:rPr>
              <a:t>Субъект МСП осуществляет реализацию товаров (работ, услуг), произведенных гражданами, отнесенными к категориям социально уязвимых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67A2B3-570A-F5D9-A67A-DF7F23FD0E89}"/>
              </a:ext>
            </a:extLst>
          </p:cNvPr>
          <p:cNvSpPr txBox="1"/>
          <p:nvPr/>
        </p:nvSpPr>
        <p:spPr>
          <a:xfrm>
            <a:off x="516029" y="5876090"/>
            <a:ext cx="3391737" cy="10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562212"/>
                </a:solidFill>
                <a:latin typeface="Arial"/>
              </a:rPr>
              <a:t>Субъект МСП осуществляет деятельность, направленную на достижение общественно полезных целей и способствующую решению социальных проблем общества</a:t>
            </a:r>
          </a:p>
        </p:txBody>
      </p:sp>
      <p:sp>
        <p:nvSpPr>
          <p:cNvPr id="16" name="CustomShape 34">
            <a:extLst>
              <a:ext uri="{FF2B5EF4-FFF2-40B4-BE49-F238E27FC236}">
                <a16:creationId xmlns:a16="http://schemas.microsoft.com/office/drawing/2014/main" xmlns="" id="{72FD099A-AB34-2E70-B889-97A0F05F52FF}"/>
              </a:ext>
            </a:extLst>
          </p:cNvPr>
          <p:cNvSpPr/>
          <p:nvPr/>
        </p:nvSpPr>
        <p:spPr>
          <a:xfrm>
            <a:off x="1312333" y="2011712"/>
            <a:ext cx="9134398" cy="335319"/>
          </a:xfrm>
          <a:prstGeom prst="round2Same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endParaRPr lang="ru-RU" sz="1600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stomShape 1">
            <a:extLst>
              <a:ext uri="{FF2B5EF4-FFF2-40B4-BE49-F238E27FC236}">
                <a16:creationId xmlns:a16="http://schemas.microsoft.com/office/drawing/2014/main" xmlns="" id="{9A903423-A820-0DFE-8939-F3E9F5CC3F8A}"/>
              </a:ext>
            </a:extLst>
          </p:cNvPr>
          <p:cNvSpPr/>
          <p:nvPr/>
        </p:nvSpPr>
        <p:spPr>
          <a:xfrm>
            <a:off x="1430033" y="279604"/>
            <a:ext cx="8229814" cy="3265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85000"/>
              </a:lnSpc>
            </a:pPr>
            <a:r>
              <a:rPr lang="ru-RU" spc="-1" dirty="0">
                <a:solidFill>
                  <a:srgbClr val="562212"/>
                </a:solidFill>
                <a:latin typeface="Arial Black"/>
              </a:rPr>
              <a:t>Меры поддержки для Социальных предпринимателей</a:t>
            </a:r>
            <a:endParaRPr lang="ru-RU" strike="noStrike" spc="-1" dirty="0">
              <a:latin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D5AA95A-69A2-9902-AF76-1C7EA7CBCCCE}"/>
              </a:ext>
            </a:extLst>
          </p:cNvPr>
          <p:cNvSpPr txBox="1"/>
          <p:nvPr/>
        </p:nvSpPr>
        <p:spPr>
          <a:xfrm>
            <a:off x="5554594" y="1708720"/>
            <a:ext cx="4945222" cy="1695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rgbClr val="562212"/>
                </a:solidFill>
                <a:latin typeface="Arial"/>
                <a:ea typeface="+mn-ea"/>
              </a:rPr>
              <a:t>среднесписочная численность </a:t>
            </a:r>
            <a:r>
              <a:rPr lang="ru-RU" sz="1400" i="1" dirty="0">
                <a:solidFill>
                  <a:srgbClr val="562212"/>
                </a:solidFill>
                <a:latin typeface="Arial"/>
                <a:ea typeface="+mn-ea"/>
              </a:rPr>
              <a:t>лиц из числа социально уязвимых составляет не менее пятидесяти процентов (но не менее двух лиц, относящихся к таким категориям)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rgbClr val="562212"/>
                </a:solidFill>
                <a:latin typeface="Arial"/>
                <a:ea typeface="+mn-ea"/>
              </a:rPr>
              <a:t>доля расходов </a:t>
            </a:r>
            <a:r>
              <a:rPr lang="ru-RU" sz="1400" i="1" dirty="0">
                <a:solidFill>
                  <a:srgbClr val="562212"/>
                </a:solidFill>
                <a:latin typeface="Arial"/>
                <a:ea typeface="+mn-ea"/>
              </a:rPr>
              <a:t>на оплату труда лиц из числа социально уязвимых в расходах на оплату труда составляет </a:t>
            </a:r>
            <a:br>
              <a:rPr lang="ru-RU" sz="1400" i="1" dirty="0">
                <a:solidFill>
                  <a:srgbClr val="562212"/>
                </a:solidFill>
                <a:latin typeface="Arial"/>
                <a:ea typeface="+mn-ea"/>
              </a:rPr>
            </a:br>
            <a:r>
              <a:rPr lang="ru-RU" sz="1400" i="1" dirty="0">
                <a:solidFill>
                  <a:srgbClr val="562212"/>
                </a:solidFill>
                <a:latin typeface="Arial"/>
                <a:ea typeface="+mn-ea"/>
              </a:rPr>
              <a:t>не менее двадцати пяти процентов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595F34A-37F0-D608-84B2-826A1708C413}"/>
              </a:ext>
            </a:extLst>
          </p:cNvPr>
          <p:cNvSpPr txBox="1"/>
          <p:nvPr/>
        </p:nvSpPr>
        <p:spPr>
          <a:xfrm>
            <a:off x="5637707" y="3648535"/>
            <a:ext cx="485467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rgbClr val="562212"/>
                </a:solidFill>
                <a:latin typeface="Arial"/>
              </a:rPr>
              <a:t>доля доходов от осуществления такой деятельности </a:t>
            </a:r>
            <a:r>
              <a:rPr lang="ru-RU" sz="1400" i="1" dirty="0">
                <a:solidFill>
                  <a:srgbClr val="562212"/>
                </a:solidFill>
                <a:latin typeface="Arial"/>
              </a:rPr>
              <a:t>по итогам </a:t>
            </a:r>
            <a:r>
              <a:rPr lang="ru-RU" sz="1400" b="1" i="1" dirty="0">
                <a:solidFill>
                  <a:srgbClr val="562212"/>
                </a:solidFill>
                <a:latin typeface="Arial"/>
              </a:rPr>
              <a:t>предыдущего календарного года </a:t>
            </a:r>
            <a:r>
              <a:rPr lang="ru-RU" sz="1400" i="1" dirty="0">
                <a:solidFill>
                  <a:srgbClr val="562212"/>
                </a:solidFill>
                <a:latin typeface="Arial"/>
              </a:rPr>
              <a:t>должна составлять </a:t>
            </a:r>
            <a:r>
              <a:rPr lang="ru-RU" sz="1400" b="1" i="1" dirty="0">
                <a:solidFill>
                  <a:srgbClr val="562212"/>
                </a:solidFill>
                <a:latin typeface="Arial"/>
              </a:rPr>
              <a:t>не менее пятидесяти процентов в общем объеме доходов</a:t>
            </a:r>
            <a:r>
              <a:rPr lang="ru-RU" sz="1400" i="1" dirty="0">
                <a:solidFill>
                  <a:srgbClr val="562212"/>
                </a:solidFill>
                <a:latin typeface="Arial"/>
              </a:rPr>
              <a:t> субъекта малого или среднего предпринимательства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400" i="1" dirty="0">
              <a:solidFill>
                <a:srgbClr val="562212"/>
              </a:solidFill>
              <a:latin typeface="Arial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rgbClr val="562212"/>
                </a:solidFill>
                <a:latin typeface="Arial"/>
              </a:rPr>
              <a:t>доля</a:t>
            </a:r>
            <a:r>
              <a:rPr lang="ru-RU" sz="1400" i="1" dirty="0">
                <a:solidFill>
                  <a:srgbClr val="562212"/>
                </a:solidFill>
                <a:latin typeface="Arial"/>
              </a:rPr>
              <a:t> полученной субъектом малого или среднего предпринимательства </a:t>
            </a:r>
            <a:r>
              <a:rPr lang="ru-RU" sz="1400" b="1" i="1" dirty="0">
                <a:solidFill>
                  <a:srgbClr val="562212"/>
                </a:solidFill>
                <a:latin typeface="Arial"/>
              </a:rPr>
              <a:t>чистой прибыли за предшествующий календарный год</a:t>
            </a:r>
            <a:r>
              <a:rPr lang="ru-RU" sz="1400" i="1" dirty="0">
                <a:solidFill>
                  <a:srgbClr val="562212"/>
                </a:solidFill>
                <a:latin typeface="Arial"/>
              </a:rPr>
              <a:t>, </a:t>
            </a:r>
            <a:r>
              <a:rPr lang="ru-RU" sz="1400" b="1" i="1" dirty="0">
                <a:solidFill>
                  <a:srgbClr val="562212"/>
                </a:solidFill>
                <a:latin typeface="Arial"/>
              </a:rPr>
              <a:t>направленная на осуществление такой деятельности в текущем календарном году, </a:t>
            </a:r>
            <a:r>
              <a:rPr lang="ru-RU" sz="1400" i="1" dirty="0">
                <a:solidFill>
                  <a:srgbClr val="562212"/>
                </a:solidFill>
                <a:latin typeface="Arial"/>
              </a:rPr>
              <a:t>должна составлять </a:t>
            </a:r>
            <a:r>
              <a:rPr lang="ru-RU" sz="1400" b="1" i="1" dirty="0">
                <a:solidFill>
                  <a:srgbClr val="562212"/>
                </a:solidFill>
                <a:latin typeface="Arial"/>
              </a:rPr>
              <a:t>не менее пятидесяти процентов от размера указанной прибыли </a:t>
            </a:r>
            <a:r>
              <a:rPr lang="ru-RU" sz="1400" i="1" dirty="0">
                <a:solidFill>
                  <a:srgbClr val="562212"/>
                </a:solidFill>
                <a:latin typeface="Arial"/>
              </a:rPr>
              <a:t>(в случае наличия чистой прибыли за предшествующий календарный год)</a:t>
            </a:r>
          </a:p>
        </p:txBody>
      </p:sp>
      <p:sp>
        <p:nvSpPr>
          <p:cNvPr id="28" name="CustomShape 32">
            <a:extLst>
              <a:ext uri="{FF2B5EF4-FFF2-40B4-BE49-F238E27FC236}">
                <a16:creationId xmlns:a16="http://schemas.microsoft.com/office/drawing/2014/main" xmlns="" id="{D93C75D8-2496-E40B-F7C0-FA4F7B9A8748}"/>
              </a:ext>
            </a:extLst>
          </p:cNvPr>
          <p:cNvSpPr/>
          <p:nvPr/>
        </p:nvSpPr>
        <p:spPr>
          <a:xfrm>
            <a:off x="5430592" y="1763402"/>
            <a:ext cx="139755" cy="1585971"/>
          </a:xfrm>
          <a:prstGeom prst="round1Rect">
            <a:avLst>
              <a:gd name="adj" fmla="val 16667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" name="CustomShape 32">
            <a:extLst>
              <a:ext uri="{FF2B5EF4-FFF2-40B4-BE49-F238E27FC236}">
                <a16:creationId xmlns:a16="http://schemas.microsoft.com/office/drawing/2014/main" xmlns="" id="{85AB2E52-1D35-EC00-710A-80FC77B4593F}"/>
              </a:ext>
            </a:extLst>
          </p:cNvPr>
          <p:cNvSpPr/>
          <p:nvPr/>
        </p:nvSpPr>
        <p:spPr>
          <a:xfrm>
            <a:off x="5424280" y="3727005"/>
            <a:ext cx="152377" cy="3460960"/>
          </a:xfrm>
          <a:prstGeom prst="round1Rect">
            <a:avLst>
              <a:gd name="adj" fmla="val 16667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70030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D55DFBE-8B96-49ED-8861-17E6EC6C3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158" y="5224379"/>
            <a:ext cx="3939655" cy="23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7" name="Прямая соединительная линия 266">
            <a:extLst>
              <a:ext uri="{FF2B5EF4-FFF2-40B4-BE49-F238E27FC236}">
                <a16:creationId xmlns:a16="http://schemas.microsoft.com/office/drawing/2014/main" xmlns="" id="{57F61EE9-7460-43A8-B8A2-DBA610143780}"/>
              </a:ext>
            </a:extLst>
          </p:cNvPr>
          <p:cNvCxnSpPr>
            <a:cxnSpLocks/>
          </p:cNvCxnSpPr>
          <p:nvPr/>
        </p:nvCxnSpPr>
        <p:spPr>
          <a:xfrm>
            <a:off x="5791218" y="848104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>
            <a:extLst>
              <a:ext uri="{FF2B5EF4-FFF2-40B4-BE49-F238E27FC236}">
                <a16:creationId xmlns:a16="http://schemas.microsoft.com/office/drawing/2014/main" xmlns="" id="{8F7DD69E-0A21-4F65-94A2-59AC5099F82D}"/>
              </a:ext>
            </a:extLst>
          </p:cNvPr>
          <p:cNvCxnSpPr>
            <a:cxnSpLocks/>
          </p:cNvCxnSpPr>
          <p:nvPr/>
        </p:nvCxnSpPr>
        <p:spPr>
          <a:xfrm>
            <a:off x="5791218" y="930645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5" name="Рисунок 274" descr="Рукопожатие со сплошной заливкой">
            <a:extLst>
              <a:ext uri="{FF2B5EF4-FFF2-40B4-BE49-F238E27FC236}">
                <a16:creationId xmlns:a16="http://schemas.microsoft.com/office/drawing/2014/main" xmlns="" id="{6547CC45-9F59-4587-9BB7-56607F420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780021" y="6762515"/>
            <a:ext cx="289808" cy="28980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9AD0D1A-5BE6-444C-9F07-F5710AD3B069}"/>
              </a:ext>
            </a:extLst>
          </p:cNvPr>
          <p:cNvSpPr txBox="1"/>
          <p:nvPr/>
        </p:nvSpPr>
        <p:spPr>
          <a:xfrm>
            <a:off x="716337" y="1849448"/>
            <a:ext cx="906006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инвалиды и лица с ОВЗ;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800" i="1" dirty="0">
              <a:solidFill>
                <a:srgbClr val="562212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одинокие и (или) многодетные родители, воспитывающие несовершеннолетних детей, в том числе детей-инвалидов;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800" i="1" dirty="0">
              <a:solidFill>
                <a:srgbClr val="562212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пенсионеры и граждане предпенсионного возраста (в течение пяти лет до наступления возраста, дающего право на страховую пенсию по старости, в том числе назначаемую досрочно);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800" i="1" dirty="0">
              <a:solidFill>
                <a:srgbClr val="562212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выпускники детских домов в возрасте до 23 лет;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800" i="1" dirty="0">
              <a:solidFill>
                <a:srgbClr val="562212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лица, осужденные к лишению свободы (при условии наличия гражданско-правового договора СМСП с учреждением уголовно-исполнительной системы) и принудительным работам в период отбывания наказания, и лица, освобожденные из мест лишения свободы и имеющие неснятую или непогашенную судимость;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800" i="1" dirty="0">
              <a:solidFill>
                <a:srgbClr val="562212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беженцы и вынужденные переселенцы;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800" i="1" dirty="0">
              <a:solidFill>
                <a:srgbClr val="562212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малоимущие граждане;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800" i="1" dirty="0">
              <a:solidFill>
                <a:srgbClr val="562212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лица без определенного места жительства и занятий;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800" i="1" dirty="0">
              <a:solidFill>
                <a:srgbClr val="562212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граждане, не указанные в подпунктах «а» – «з»,</a:t>
            </a:r>
          </a:p>
          <a:p>
            <a:pPr>
              <a:lnSpc>
                <a:spcPct val="100000"/>
              </a:lnSpc>
            </a:pPr>
            <a:r>
              <a:rPr lang="ru-RU" sz="1600" i="1" dirty="0">
                <a:solidFill>
                  <a:srgbClr val="562212"/>
                </a:solidFill>
              </a:rPr>
              <a:t> признанные нуждающимися в социальном обслуживании</a:t>
            </a:r>
          </a:p>
        </p:txBody>
      </p:sp>
      <p:grpSp>
        <p:nvGrpSpPr>
          <p:cNvPr id="49" name="Group 29">
            <a:extLst>
              <a:ext uri="{FF2B5EF4-FFF2-40B4-BE49-F238E27FC236}">
                <a16:creationId xmlns:a16="http://schemas.microsoft.com/office/drawing/2014/main" xmlns="" id="{4A171D70-9570-4DFA-8A98-CDE67D1A8968}"/>
              </a:ext>
            </a:extLst>
          </p:cNvPr>
          <p:cNvGrpSpPr/>
          <p:nvPr/>
        </p:nvGrpSpPr>
        <p:grpSpPr>
          <a:xfrm>
            <a:off x="521370" y="948312"/>
            <a:ext cx="8054718" cy="376346"/>
            <a:chOff x="797375" y="1563224"/>
            <a:chExt cx="5037347" cy="1842773"/>
          </a:xfrm>
        </p:grpSpPr>
        <p:grpSp>
          <p:nvGrpSpPr>
            <p:cNvPr id="50" name="Group 30">
              <a:extLst>
                <a:ext uri="{FF2B5EF4-FFF2-40B4-BE49-F238E27FC236}">
                  <a16:creationId xmlns:a16="http://schemas.microsoft.com/office/drawing/2014/main" xmlns="" id="{E9271164-D7EF-4932-9378-7B1D23987170}"/>
                </a:ext>
              </a:extLst>
            </p:cNvPr>
            <p:cNvGrpSpPr/>
            <p:nvPr/>
          </p:nvGrpSpPr>
          <p:grpSpPr>
            <a:xfrm>
              <a:off x="797375" y="1563224"/>
              <a:ext cx="5037347" cy="1842773"/>
              <a:chOff x="797375" y="1563224"/>
              <a:chExt cx="5037347" cy="1842773"/>
            </a:xfrm>
          </p:grpSpPr>
          <p:sp>
            <p:nvSpPr>
              <p:cNvPr id="53" name="CustomShape 32">
                <a:extLst>
                  <a:ext uri="{FF2B5EF4-FFF2-40B4-BE49-F238E27FC236}">
                    <a16:creationId xmlns:a16="http://schemas.microsoft.com/office/drawing/2014/main" xmlns="" id="{A793C6AF-351D-4142-8581-DC53944440FF}"/>
                  </a:ext>
                </a:extLst>
              </p:cNvPr>
              <p:cNvSpPr/>
              <p:nvPr/>
            </p:nvSpPr>
            <p:spPr>
              <a:xfrm>
                <a:off x="940568" y="1563224"/>
                <a:ext cx="4894154" cy="1842773"/>
              </a:xfrm>
              <a:prstGeom prst="round1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4" name="CustomShape 33">
                <a:extLst>
                  <a:ext uri="{FF2B5EF4-FFF2-40B4-BE49-F238E27FC236}">
                    <a16:creationId xmlns:a16="http://schemas.microsoft.com/office/drawing/2014/main" xmlns="" id="{E122615F-4B07-4C2D-B0D3-B93A8C7FADE8}"/>
                  </a:ext>
                </a:extLst>
              </p:cNvPr>
              <p:cNvSpPr/>
              <p:nvPr/>
            </p:nvSpPr>
            <p:spPr>
              <a:xfrm>
                <a:off x="797375" y="1978642"/>
                <a:ext cx="268254" cy="349988"/>
              </a:xfrm>
              <a:prstGeom prst="round2Same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b="0" i="1" strike="noStrike" spc="-1" dirty="0">
                  <a:latin typeface="Arial"/>
                </a:endParaRPr>
              </a:p>
            </p:txBody>
          </p:sp>
        </p:grpSp>
        <p:sp>
          <p:nvSpPr>
            <p:cNvPr id="51" name="CustomShape 34">
              <a:extLst>
                <a:ext uri="{FF2B5EF4-FFF2-40B4-BE49-F238E27FC236}">
                  <a16:creationId xmlns:a16="http://schemas.microsoft.com/office/drawing/2014/main" xmlns="" id="{9A1A5805-1659-49EA-9F80-42ADF326E101}"/>
                </a:ext>
              </a:extLst>
            </p:cNvPr>
            <p:cNvSpPr/>
            <p:nvPr/>
          </p:nvSpPr>
          <p:spPr>
            <a:xfrm>
              <a:off x="940568" y="1806132"/>
              <a:ext cx="4804087" cy="1430533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spcAft>
                  <a:spcPts val="527"/>
                </a:spcAft>
              </a:pPr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социально уязвимым категориям граждан относятся:</a:t>
              </a:r>
            </a:p>
          </p:txBody>
        </p:sp>
      </p:grpSp>
      <p:sp>
        <p:nvSpPr>
          <p:cNvPr id="2" name="CustomShape 1">
            <a:extLst>
              <a:ext uri="{FF2B5EF4-FFF2-40B4-BE49-F238E27FC236}">
                <a16:creationId xmlns:a16="http://schemas.microsoft.com/office/drawing/2014/main" xmlns="" id="{2855A1B3-B7C4-7574-08BB-87C3916E2644}"/>
              </a:ext>
            </a:extLst>
          </p:cNvPr>
          <p:cNvSpPr/>
          <p:nvPr/>
        </p:nvSpPr>
        <p:spPr>
          <a:xfrm>
            <a:off x="1457474" y="301341"/>
            <a:ext cx="8229814" cy="3265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85000"/>
              </a:lnSpc>
            </a:pPr>
            <a:r>
              <a:rPr lang="ru-RU" spc="-1" dirty="0">
                <a:solidFill>
                  <a:srgbClr val="562212"/>
                </a:solidFill>
                <a:latin typeface="Arial Black"/>
              </a:rPr>
              <a:t>Меры поддержки для Социальных предпринимателей</a:t>
            </a:r>
            <a:endParaRPr lang="ru-RU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515287"/>
      </p:ext>
    </p:extLst>
  </p:cSld>
  <p:clrMapOvr>
    <a:masterClrMapping/>
  </p:clrMapOvr>
</p:sld>
</file>

<file path=ppt/theme/theme1.xml><?xml version="1.0" encoding="utf-8"?>
<a:theme xmlns:a="http://schemas.openxmlformats.org/drawingml/2006/main" name="Планерка 18.06.20 г.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Планерка 18.06.20 г.</Template>
  <TotalTime>1582</TotalTime>
  <Words>1082</Words>
  <Application>Microsoft Office PowerPoint</Application>
  <PresentationFormat>Произвольный</PresentationFormat>
  <Paragraphs>173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Планерка 18.06.20 г.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Уйманова Екатерина Владимировна</cp:lastModifiedBy>
  <cp:revision>58</cp:revision>
  <cp:lastPrinted>2019-05-25T05:03:43Z</cp:lastPrinted>
  <dcterms:created xsi:type="dcterms:W3CDTF">2020-06-22T12:31:14Z</dcterms:created>
  <dcterms:modified xsi:type="dcterms:W3CDTF">2023-02-15T12:51:51Z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Synergy</vt:lpwstr>
  </property>
  <property fmtid="{D5CDD505-2E9C-101B-9397-08002B2CF9AE}" pid="4" name="HiddenSlides">
    <vt:r8>0</vt:r8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r8>0</vt:r8>
  </property>
  <property fmtid="{D5CDD505-2E9C-101B-9397-08002B2CF9AE}" pid="8" name="Notes">
    <vt:r8>11</vt:r8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r8>16</vt:r8>
  </property>
</Properties>
</file>